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4"/>
  </p:notesMasterIdLst>
  <p:sldIdLst>
    <p:sldId id="256" r:id="rId2"/>
    <p:sldId id="363" r:id="rId3"/>
    <p:sldId id="364" r:id="rId4"/>
    <p:sldId id="294" r:id="rId5"/>
    <p:sldId id="296" r:id="rId6"/>
    <p:sldId id="298" r:id="rId7"/>
    <p:sldId id="299" r:id="rId8"/>
    <p:sldId id="300" r:id="rId9"/>
    <p:sldId id="301" r:id="rId10"/>
    <p:sldId id="297" r:id="rId11"/>
    <p:sldId id="259" r:id="rId12"/>
    <p:sldId id="257" r:id="rId13"/>
    <p:sldId id="260" r:id="rId14"/>
    <p:sldId id="267" r:id="rId15"/>
    <p:sldId id="266" r:id="rId16"/>
    <p:sldId id="265" r:id="rId17"/>
    <p:sldId id="264" r:id="rId18"/>
    <p:sldId id="263" r:id="rId19"/>
    <p:sldId id="261" r:id="rId20"/>
    <p:sldId id="258" r:id="rId21"/>
    <p:sldId id="337" r:id="rId22"/>
    <p:sldId id="269" r:id="rId23"/>
    <p:sldId id="268" r:id="rId24"/>
    <p:sldId id="283" r:id="rId25"/>
    <p:sldId id="338" r:id="rId26"/>
    <p:sldId id="303" r:id="rId27"/>
    <p:sldId id="304" r:id="rId28"/>
    <p:sldId id="305" r:id="rId29"/>
    <p:sldId id="273" r:id="rId30"/>
    <p:sldId id="306" r:id="rId31"/>
    <p:sldId id="307" r:id="rId32"/>
    <p:sldId id="308" r:id="rId33"/>
    <p:sldId id="335" r:id="rId34"/>
    <p:sldId id="271" r:id="rId35"/>
    <p:sldId id="324" r:id="rId36"/>
    <p:sldId id="323" r:id="rId37"/>
    <p:sldId id="327" r:id="rId38"/>
    <p:sldId id="344" r:id="rId39"/>
    <p:sldId id="340" r:id="rId40"/>
    <p:sldId id="341" r:id="rId41"/>
    <p:sldId id="342" r:id="rId42"/>
    <p:sldId id="345" r:id="rId43"/>
    <p:sldId id="343" r:id="rId44"/>
    <p:sldId id="346" r:id="rId45"/>
    <p:sldId id="347" r:id="rId46"/>
    <p:sldId id="362" r:id="rId47"/>
    <p:sldId id="314" r:id="rId48"/>
    <p:sldId id="313" r:id="rId49"/>
    <p:sldId id="328" r:id="rId50"/>
    <p:sldId id="329" r:id="rId51"/>
    <p:sldId id="330" r:id="rId52"/>
    <p:sldId id="331" r:id="rId53"/>
    <p:sldId id="332" r:id="rId54"/>
    <p:sldId id="333" r:id="rId55"/>
    <p:sldId id="321" r:id="rId56"/>
    <p:sldId id="282" r:id="rId57"/>
    <p:sldId id="320" r:id="rId58"/>
    <p:sldId id="359" r:id="rId59"/>
    <p:sldId id="348" r:id="rId60"/>
    <p:sldId id="36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10" r:id="rId69"/>
    <p:sldId id="311" r:id="rId70"/>
    <p:sldId id="315" r:id="rId71"/>
    <p:sldId id="361" r:id="rId72"/>
    <p:sldId id="365" r:id="rId73"/>
  </p:sldIdLst>
  <p:sldSz cx="13004800" cy="9753600"/>
  <p:notesSz cx="6858000" cy="9144000"/>
  <p:defaultTextStyle>
    <a:lvl1pPr algn="ctr" defTabSz="584200">
      <a:defRPr sz="3800">
        <a:solidFill>
          <a:srgbClr val="FFFFFF"/>
        </a:solidFill>
        <a:latin typeface="+mn-lt"/>
        <a:ea typeface="+mn-ea"/>
        <a:cs typeface="+mn-cs"/>
        <a:sym typeface="Gill Sans"/>
      </a:defRPr>
    </a:lvl1pPr>
    <a:lvl2pPr indent="228600" algn="ctr" defTabSz="584200">
      <a:defRPr sz="3800">
        <a:solidFill>
          <a:srgbClr val="FFFFFF"/>
        </a:solidFill>
        <a:latin typeface="+mn-lt"/>
        <a:ea typeface="+mn-ea"/>
        <a:cs typeface="+mn-cs"/>
        <a:sym typeface="Gill Sans"/>
      </a:defRPr>
    </a:lvl2pPr>
    <a:lvl3pPr indent="457200" algn="ctr" defTabSz="584200">
      <a:defRPr sz="3800">
        <a:solidFill>
          <a:srgbClr val="FFFFFF"/>
        </a:solidFill>
        <a:latin typeface="+mn-lt"/>
        <a:ea typeface="+mn-ea"/>
        <a:cs typeface="+mn-cs"/>
        <a:sym typeface="Gill Sans"/>
      </a:defRPr>
    </a:lvl3pPr>
    <a:lvl4pPr indent="685800" algn="ctr" defTabSz="584200">
      <a:defRPr sz="3800">
        <a:solidFill>
          <a:srgbClr val="FFFFFF"/>
        </a:solidFill>
        <a:latin typeface="+mn-lt"/>
        <a:ea typeface="+mn-ea"/>
        <a:cs typeface="+mn-cs"/>
        <a:sym typeface="Gill Sans"/>
      </a:defRPr>
    </a:lvl4pPr>
    <a:lvl5pPr indent="914400" algn="ctr" defTabSz="584200">
      <a:defRPr sz="3800">
        <a:solidFill>
          <a:srgbClr val="FFFFFF"/>
        </a:solidFill>
        <a:latin typeface="+mn-lt"/>
        <a:ea typeface="+mn-ea"/>
        <a:cs typeface="+mn-cs"/>
        <a:sym typeface="Gill Sans"/>
      </a:defRPr>
    </a:lvl5pPr>
    <a:lvl6pPr indent="1143000" algn="ctr" defTabSz="584200">
      <a:defRPr sz="3800">
        <a:solidFill>
          <a:srgbClr val="FFFFFF"/>
        </a:solidFill>
        <a:latin typeface="+mn-lt"/>
        <a:ea typeface="+mn-ea"/>
        <a:cs typeface="+mn-cs"/>
        <a:sym typeface="Gill Sans"/>
      </a:defRPr>
    </a:lvl6pPr>
    <a:lvl7pPr indent="1371600" algn="ctr" defTabSz="584200">
      <a:defRPr sz="3800">
        <a:solidFill>
          <a:srgbClr val="FFFFFF"/>
        </a:solidFill>
        <a:latin typeface="+mn-lt"/>
        <a:ea typeface="+mn-ea"/>
        <a:cs typeface="+mn-cs"/>
        <a:sym typeface="Gill Sans"/>
      </a:defRPr>
    </a:lvl7pPr>
    <a:lvl8pPr indent="1600200" algn="ctr" defTabSz="584200">
      <a:defRPr sz="3800">
        <a:solidFill>
          <a:srgbClr val="FFFFFF"/>
        </a:solidFill>
        <a:latin typeface="+mn-lt"/>
        <a:ea typeface="+mn-ea"/>
        <a:cs typeface="+mn-cs"/>
        <a:sym typeface="Gill Sans"/>
      </a:defRPr>
    </a:lvl8pPr>
    <a:lvl9pPr indent="1828800" algn="ctr" defTabSz="584200">
      <a:defRPr sz="3800">
        <a:solidFill>
          <a:srgbClr val="FFFFFF"/>
        </a:solidFill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A610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" d="100"/>
          <a:sy n="10" d="100"/>
        </p:scale>
        <p:origin x="-2200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49448563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000">
        <a:latin typeface="Lucida Grande"/>
        <a:ea typeface="Lucida Grande"/>
        <a:cs typeface="Lucida Grande"/>
        <a:sym typeface="Lucida Grande"/>
      </a:defRPr>
    </a:lvl1pPr>
    <a:lvl2pPr indent="228600" defTabSz="584200">
      <a:defRPr sz="2000">
        <a:latin typeface="Lucida Grande"/>
        <a:ea typeface="Lucida Grande"/>
        <a:cs typeface="Lucida Grande"/>
        <a:sym typeface="Lucida Grande"/>
      </a:defRPr>
    </a:lvl2pPr>
    <a:lvl3pPr indent="457200" defTabSz="584200">
      <a:defRPr sz="2000">
        <a:latin typeface="Lucida Grande"/>
        <a:ea typeface="Lucida Grande"/>
        <a:cs typeface="Lucida Grande"/>
        <a:sym typeface="Lucida Grande"/>
      </a:defRPr>
    </a:lvl3pPr>
    <a:lvl4pPr indent="685800" defTabSz="584200">
      <a:defRPr sz="2000">
        <a:latin typeface="Lucida Grande"/>
        <a:ea typeface="Lucida Grande"/>
        <a:cs typeface="Lucida Grande"/>
        <a:sym typeface="Lucida Grande"/>
      </a:defRPr>
    </a:lvl4pPr>
    <a:lvl5pPr indent="914400" defTabSz="584200">
      <a:defRPr sz="20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0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0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0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C5B5D2CD-4642-B740-8206-A5670DF4840B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O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64" y="8757652"/>
            <a:ext cx="2164165" cy="939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OL.jpg"/>
          <p:cNvPicPr/>
          <p:nvPr/>
        </p:nvPicPr>
        <p:blipFill>
          <a:blip r:embed="rId3">
            <a:alphaModFix amt="21000"/>
            <a:extLst/>
          </a:blip>
          <a:stretch>
            <a:fillRect/>
          </a:stretch>
        </p:blipFill>
        <p:spPr>
          <a:xfrm>
            <a:off x="1237035" y="1593056"/>
            <a:ext cx="4465265" cy="7194948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927100" y="1638300"/>
            <a:ext cx="11150600" cy="32893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/>
            </a:pPr>
            <a:r>
              <a:rPr sz="8000"/>
              <a:t>Titeltekst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927100" y="5029200"/>
            <a:ext cx="111506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/>
            </a:pPr>
            <a:r>
              <a:rPr sz="3400"/>
              <a:t>Hoofdtekst - niveau één</a:t>
            </a:r>
          </a:p>
          <a:p>
            <a:pPr lvl="1">
              <a:defRPr sz="1800"/>
            </a:pPr>
            <a:r>
              <a:rPr sz="3400"/>
              <a:t>Hoofdtekst - niveau twee</a:t>
            </a:r>
          </a:p>
          <a:p>
            <a:pPr lvl="2">
              <a:defRPr sz="1800"/>
            </a:pPr>
            <a:r>
              <a:rPr sz="3400"/>
              <a:t>Hoofdtekst - niveau drie</a:t>
            </a:r>
          </a:p>
          <a:p>
            <a:pPr lvl="3">
              <a:defRPr sz="1800"/>
            </a:pPr>
            <a:r>
              <a:rPr sz="3400"/>
              <a:t>Hoofdtekst - niveau vier</a:t>
            </a:r>
          </a:p>
          <a:p>
            <a:pPr lvl="4">
              <a:defRPr sz="1800"/>
            </a:pPr>
            <a:r>
              <a:rPr sz="3400"/>
              <a:t>Hoofdtekst - niveau vijf</a:t>
            </a:r>
          </a:p>
        </p:txBody>
      </p:sp>
      <p:pic>
        <p:nvPicPr>
          <p:cNvPr id="12" name="anilogo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7709" y="8898803"/>
            <a:ext cx="2725342" cy="854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cale weerspieg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AOL.jpg"/>
          <p:cNvPicPr/>
          <p:nvPr/>
        </p:nvPicPr>
        <p:blipFill>
          <a:blip r:embed="rId2">
            <a:alphaModFix amt="21000"/>
            <a:extLst/>
          </a:blip>
          <a:stretch>
            <a:fillRect/>
          </a:stretch>
        </p:blipFill>
        <p:spPr>
          <a:xfrm>
            <a:off x="1237035" y="1593056"/>
            <a:ext cx="4465265" cy="7194948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44" name="AOL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64" y="8757652"/>
            <a:ext cx="2164165" cy="93913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927100" y="1536700"/>
            <a:ext cx="6692900" cy="32893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800"/>
            </a:lvl1pPr>
          </a:lstStyle>
          <a:p>
            <a:pPr lvl="0">
              <a:defRPr sz="1800"/>
            </a:pPr>
            <a:r>
              <a:rPr sz="6800"/>
              <a:t>Titeltekst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927100" y="4902200"/>
            <a:ext cx="6692900" cy="3289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Hoofdtekst - niveau één</a:t>
            </a:r>
          </a:p>
          <a:p>
            <a:pPr lvl="1">
              <a:defRPr sz="1800"/>
            </a:pPr>
            <a:r>
              <a:rPr sz="3200"/>
              <a:t>Hoofdtekst - niveau twee</a:t>
            </a:r>
          </a:p>
          <a:p>
            <a:pPr lvl="2">
              <a:defRPr sz="1800"/>
            </a:pPr>
            <a:r>
              <a:rPr sz="3200"/>
              <a:t>Hoofdtekst - niveau drie</a:t>
            </a:r>
          </a:p>
          <a:p>
            <a:pPr lvl="3">
              <a:defRPr sz="1800"/>
            </a:pPr>
            <a:r>
              <a:rPr sz="3200"/>
              <a:t>Hoofdtekst - niveau vier</a:t>
            </a:r>
          </a:p>
          <a:p>
            <a:pPr lvl="4">
              <a:defRPr sz="1800"/>
            </a:pPr>
            <a:r>
              <a:rPr sz="3200"/>
              <a:t>Hoofdtekst - niveau vijf</a:t>
            </a:r>
          </a:p>
        </p:txBody>
      </p:sp>
      <p:pic>
        <p:nvPicPr>
          <p:cNvPr id="47" name="anilogo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7709" y="8898803"/>
            <a:ext cx="2725342" cy="854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AOL.jpg"/>
          <p:cNvPicPr/>
          <p:nvPr/>
        </p:nvPicPr>
        <p:blipFill>
          <a:blip r:embed="rId2">
            <a:alphaModFix amt="21000"/>
            <a:extLst/>
          </a:blip>
          <a:stretch>
            <a:fillRect/>
          </a:stretch>
        </p:blipFill>
        <p:spPr>
          <a:xfrm>
            <a:off x="1237035" y="1593056"/>
            <a:ext cx="4465265" cy="7194948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50" name="AOL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64" y="8757652"/>
            <a:ext cx="2164165" cy="939135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Titeltekst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927100" y="2781300"/>
            <a:ext cx="5448300" cy="6083300"/>
          </a:xfrm>
          <a:prstGeom prst="rect">
            <a:avLst/>
          </a:prstGeom>
        </p:spPr>
        <p:txBody>
          <a:bodyPr/>
          <a:lstStyle>
            <a:lvl1pPr marL="685800" indent="-469900">
              <a:spcBef>
                <a:spcPts val="4900"/>
              </a:spcBef>
              <a:defRPr sz="2800"/>
            </a:lvl1pPr>
            <a:lvl2pPr marL="977900" indent="-469900">
              <a:spcBef>
                <a:spcPts val="4900"/>
              </a:spcBef>
              <a:defRPr sz="2800"/>
            </a:lvl2pPr>
            <a:lvl3pPr marL="1270000" indent="-469900">
              <a:spcBef>
                <a:spcPts val="4900"/>
              </a:spcBef>
              <a:defRPr sz="2800"/>
            </a:lvl3pPr>
            <a:lvl4pPr marL="1574800" indent="-469900">
              <a:spcBef>
                <a:spcPts val="4900"/>
              </a:spcBef>
              <a:defRPr sz="2800"/>
            </a:lvl4pPr>
            <a:lvl5pPr marL="1866900" indent="-469900">
              <a:spcBef>
                <a:spcPts val="49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Hoofdtekst - niveau één</a:t>
            </a:r>
          </a:p>
          <a:p>
            <a:pPr lvl="1">
              <a:defRPr sz="1800"/>
            </a:pPr>
            <a:r>
              <a:rPr sz="2800"/>
              <a:t>Hoofdtekst - niveau twee</a:t>
            </a:r>
          </a:p>
          <a:p>
            <a:pPr lvl="2">
              <a:defRPr sz="1800"/>
            </a:pPr>
            <a:r>
              <a:rPr sz="2800"/>
              <a:t>Hoofdtekst - niveau drie</a:t>
            </a:r>
          </a:p>
          <a:p>
            <a:pPr lvl="3">
              <a:defRPr sz="1800"/>
            </a:pPr>
            <a:r>
              <a:rPr sz="2800"/>
              <a:t>Hoofdtekst - niveau vier</a:t>
            </a:r>
          </a:p>
          <a:p>
            <a:pPr lvl="4">
              <a:defRPr sz="1800"/>
            </a:pPr>
            <a:r>
              <a:rPr sz="2800"/>
              <a:t>Hoofdtekst - niveau vijf</a:t>
            </a:r>
          </a:p>
        </p:txBody>
      </p:sp>
      <p:pic>
        <p:nvPicPr>
          <p:cNvPr id="53" name="anilogo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7709" y="8898803"/>
            <a:ext cx="2725342" cy="854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 -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Titeltekst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927100" y="2781300"/>
            <a:ext cx="5448300" cy="6083300"/>
          </a:xfrm>
          <a:prstGeom prst="rect">
            <a:avLst/>
          </a:prstGeom>
        </p:spPr>
        <p:txBody>
          <a:bodyPr/>
          <a:lstStyle>
            <a:lvl1pPr marL="685800" indent="-469900">
              <a:spcBef>
                <a:spcPts val="4900"/>
              </a:spcBef>
              <a:defRPr sz="2800"/>
            </a:lvl1pPr>
            <a:lvl2pPr marL="977900" indent="-469900">
              <a:spcBef>
                <a:spcPts val="4900"/>
              </a:spcBef>
              <a:defRPr sz="2800"/>
            </a:lvl2pPr>
            <a:lvl3pPr marL="1270000" indent="-469900">
              <a:spcBef>
                <a:spcPts val="4900"/>
              </a:spcBef>
              <a:defRPr sz="2800"/>
            </a:lvl3pPr>
            <a:lvl4pPr marL="1574800" indent="-469900">
              <a:spcBef>
                <a:spcPts val="4900"/>
              </a:spcBef>
              <a:defRPr sz="2800"/>
            </a:lvl4pPr>
            <a:lvl5pPr marL="1866900" indent="-469900">
              <a:spcBef>
                <a:spcPts val="49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Hoofdtekst - niveau één</a:t>
            </a:r>
          </a:p>
          <a:p>
            <a:pPr lvl="1">
              <a:defRPr sz="1800"/>
            </a:pPr>
            <a:r>
              <a:rPr sz="2800"/>
              <a:t>Hoofdtekst - niveau twee</a:t>
            </a:r>
          </a:p>
          <a:p>
            <a:pPr lvl="2">
              <a:defRPr sz="1800"/>
            </a:pPr>
            <a:r>
              <a:rPr sz="2800"/>
              <a:t>Hoofdtekst - niveau drie</a:t>
            </a:r>
          </a:p>
          <a:p>
            <a:pPr lvl="3">
              <a:defRPr sz="1800"/>
            </a:pPr>
            <a:r>
              <a:rPr sz="2800"/>
              <a:t>Hoofdtekst - niveau vier</a:t>
            </a:r>
          </a:p>
          <a:p>
            <a:pPr lvl="4">
              <a:defRPr sz="1800"/>
            </a:pPr>
            <a:r>
              <a:rPr sz="2800"/>
              <a:t>Hoofdtekst - niveau vijf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psomming -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AO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64" y="8757652"/>
            <a:ext cx="2164165" cy="939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AOL.jpg"/>
          <p:cNvPicPr/>
          <p:nvPr/>
        </p:nvPicPr>
        <p:blipFill>
          <a:blip r:embed="rId3">
            <a:alphaModFix amt="21000"/>
            <a:extLst/>
          </a:blip>
          <a:stretch>
            <a:fillRect/>
          </a:stretch>
        </p:blipFill>
        <p:spPr>
          <a:xfrm>
            <a:off x="1237035" y="1593056"/>
            <a:ext cx="4465265" cy="7194948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Titeltekst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xfrm>
            <a:off x="7086600" y="2781300"/>
            <a:ext cx="4991100" cy="6083300"/>
          </a:xfrm>
          <a:prstGeom prst="rect">
            <a:avLst/>
          </a:prstGeom>
        </p:spPr>
        <p:txBody>
          <a:bodyPr/>
          <a:lstStyle>
            <a:lvl1pPr marL="685800" indent="-469900">
              <a:spcBef>
                <a:spcPts val="4900"/>
              </a:spcBef>
              <a:defRPr sz="2800"/>
            </a:lvl1pPr>
            <a:lvl2pPr marL="977900" indent="-469900">
              <a:spcBef>
                <a:spcPts val="4900"/>
              </a:spcBef>
              <a:defRPr sz="2800"/>
            </a:lvl2pPr>
            <a:lvl3pPr marL="1270000" indent="-469900">
              <a:spcBef>
                <a:spcPts val="4900"/>
              </a:spcBef>
              <a:defRPr sz="2800"/>
            </a:lvl3pPr>
            <a:lvl4pPr marL="1574800" indent="-469900">
              <a:spcBef>
                <a:spcPts val="4900"/>
              </a:spcBef>
              <a:defRPr sz="2800"/>
            </a:lvl4pPr>
            <a:lvl5pPr marL="1866900" indent="-469900">
              <a:spcBef>
                <a:spcPts val="49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Hoofdtekst - niveau één</a:t>
            </a:r>
          </a:p>
          <a:p>
            <a:pPr lvl="1">
              <a:defRPr sz="1800"/>
            </a:pPr>
            <a:r>
              <a:rPr sz="2800"/>
              <a:t>Hoofdtekst - niveau twee</a:t>
            </a:r>
          </a:p>
          <a:p>
            <a:pPr lvl="2">
              <a:defRPr sz="1800"/>
            </a:pPr>
            <a:r>
              <a:rPr sz="2800"/>
              <a:t>Hoofdtekst - niveau drie</a:t>
            </a:r>
          </a:p>
          <a:p>
            <a:pPr lvl="3">
              <a:defRPr sz="1800"/>
            </a:pPr>
            <a:r>
              <a:rPr sz="2800"/>
              <a:t>Hoofdtekst - niveau vier</a:t>
            </a:r>
          </a:p>
          <a:p>
            <a:pPr lvl="4">
              <a:defRPr sz="1800"/>
            </a:pPr>
            <a:r>
              <a:rPr sz="2800"/>
              <a:t>Hoofdtekst - niveau vijf</a:t>
            </a:r>
          </a:p>
        </p:txBody>
      </p:sp>
      <p:pic>
        <p:nvPicPr>
          <p:cNvPr id="62" name="anilogo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7709" y="8898803"/>
            <a:ext cx="2725342" cy="854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504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Titeltekst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Hoofdtekst - niveau één</a:t>
            </a:r>
          </a:p>
          <a:p>
            <a:pPr lvl="1">
              <a:defRPr sz="1800"/>
            </a:pPr>
            <a:r>
              <a:rPr sz="3800"/>
              <a:t>Hoofdtekst - niveau twee</a:t>
            </a:r>
          </a:p>
          <a:p>
            <a:pPr lvl="2">
              <a:defRPr sz="1800"/>
            </a:pPr>
            <a:r>
              <a:rPr sz="3800"/>
              <a:t>Hoofdtekst - niveau drie</a:t>
            </a:r>
          </a:p>
          <a:p>
            <a:pPr lvl="3">
              <a:defRPr sz="1800"/>
            </a:pPr>
            <a:r>
              <a:rPr sz="3800"/>
              <a:t>Hoofdtekst - niveau vier</a:t>
            </a:r>
          </a:p>
          <a:p>
            <a:pPr lvl="4">
              <a:defRPr sz="1800"/>
            </a:pPr>
            <a:r>
              <a:rPr sz="3800"/>
              <a:t>Hoofdtekst - niveau vijf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927100" y="1257300"/>
            <a:ext cx="11150600" cy="7226300"/>
          </a:xfrm>
          <a:prstGeom prst="rect">
            <a:avLst/>
          </a:prstGeom>
        </p:spPr>
        <p:txBody>
          <a:bodyPr/>
          <a:lstStyle>
            <a:lvl1pPr>
              <a:spcBef>
                <a:spcPts val="5200"/>
              </a:spcBef>
            </a:lvl1pPr>
            <a:lvl2pPr>
              <a:spcBef>
                <a:spcPts val="5200"/>
              </a:spcBef>
            </a:lvl2pPr>
            <a:lvl3pPr>
              <a:spcBef>
                <a:spcPts val="5200"/>
              </a:spcBef>
            </a:lvl3pPr>
            <a:lvl4pPr>
              <a:spcBef>
                <a:spcPts val="5200"/>
              </a:spcBef>
            </a:lvl4pPr>
            <a:lvl5pPr>
              <a:spcBef>
                <a:spcPts val="5200"/>
              </a:spcBef>
            </a:lvl5pPr>
          </a:lstStyle>
          <a:p>
            <a:pPr lvl="0">
              <a:defRPr sz="1800"/>
            </a:pPr>
            <a:r>
              <a:rPr sz="3800"/>
              <a:t>Hoofdtekst - niveau één</a:t>
            </a:r>
          </a:p>
          <a:p>
            <a:pPr lvl="1">
              <a:defRPr sz="1800"/>
            </a:pPr>
            <a:r>
              <a:rPr sz="3800"/>
              <a:t>Hoofdtekst - niveau twee</a:t>
            </a:r>
          </a:p>
          <a:p>
            <a:pPr lvl="2">
              <a:defRPr sz="1800"/>
            </a:pPr>
            <a:r>
              <a:rPr sz="3800"/>
              <a:t>Hoofdtekst - niveau drie</a:t>
            </a:r>
          </a:p>
          <a:p>
            <a:pPr lvl="3">
              <a:defRPr sz="1800"/>
            </a:pPr>
            <a:r>
              <a:rPr sz="3800"/>
              <a:t>Hoofdtekst - niveau vier</a:t>
            </a:r>
          </a:p>
          <a:p>
            <a:pPr lvl="4">
              <a:defRPr sz="1800"/>
            </a:pPr>
            <a:r>
              <a:rPr sz="3800"/>
              <a:t>Hoofdtekst - niveau vijf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333500" y="254000"/>
            <a:ext cx="10350500" cy="24511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Titeltekst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927100" y="2971800"/>
            <a:ext cx="11150600" cy="3810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Titeltekst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OL.jpg"/>
          <p:cNvPicPr/>
          <p:nvPr/>
        </p:nvPicPr>
        <p:blipFill>
          <a:blip r:embed="rId2">
            <a:alphaModFix amt="21000"/>
            <a:extLst/>
          </a:blip>
          <a:stretch>
            <a:fillRect/>
          </a:stretch>
        </p:blipFill>
        <p:spPr>
          <a:xfrm>
            <a:off x="1237035" y="1593056"/>
            <a:ext cx="4465265" cy="7194948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8" name="AOL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64" y="8757652"/>
            <a:ext cx="2164165" cy="93913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927100" y="7366000"/>
            <a:ext cx="11150600" cy="16891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Titeltekst</a:t>
            </a:r>
          </a:p>
        </p:txBody>
      </p:sp>
      <p:pic>
        <p:nvPicPr>
          <p:cNvPr id="30" name="anilogo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7709" y="8898803"/>
            <a:ext cx="2725342" cy="854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horizontale weerspieg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OL.jpg"/>
          <p:cNvPicPr/>
          <p:nvPr/>
        </p:nvPicPr>
        <p:blipFill>
          <a:blip r:embed="rId2">
            <a:alphaModFix amt="21000"/>
            <a:extLst/>
          </a:blip>
          <a:stretch>
            <a:fillRect/>
          </a:stretch>
        </p:blipFill>
        <p:spPr>
          <a:xfrm>
            <a:off x="1237035" y="1593056"/>
            <a:ext cx="4465265" cy="7194948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33" name="AOL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64" y="8757652"/>
            <a:ext cx="2164165" cy="939135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927100" y="7366000"/>
            <a:ext cx="11150600" cy="16891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Titeltekst</a:t>
            </a:r>
          </a:p>
        </p:txBody>
      </p:sp>
      <p:pic>
        <p:nvPicPr>
          <p:cNvPr id="35" name="anilogo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7709" y="8898803"/>
            <a:ext cx="2725342" cy="854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AOL.jpg"/>
          <p:cNvPicPr/>
          <p:nvPr/>
        </p:nvPicPr>
        <p:blipFill>
          <a:blip r:embed="rId2">
            <a:alphaModFix amt="21000"/>
            <a:extLst/>
          </a:blip>
          <a:stretch>
            <a:fillRect/>
          </a:stretch>
        </p:blipFill>
        <p:spPr>
          <a:xfrm>
            <a:off x="1237035" y="1593056"/>
            <a:ext cx="4465265" cy="7194948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38" name="AOL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64" y="8757652"/>
            <a:ext cx="2164165" cy="939135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27100" y="1536700"/>
            <a:ext cx="6692900" cy="32893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800"/>
            </a:lvl1pPr>
          </a:lstStyle>
          <a:p>
            <a:pPr lvl="0">
              <a:defRPr sz="1800"/>
            </a:pPr>
            <a:r>
              <a:rPr sz="6800"/>
              <a:t>Titeltekst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927100" y="4902200"/>
            <a:ext cx="6692900" cy="3289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Hoofdtekst - niveau één</a:t>
            </a:r>
          </a:p>
          <a:p>
            <a:pPr lvl="1">
              <a:defRPr sz="1800"/>
            </a:pPr>
            <a:r>
              <a:rPr sz="3200"/>
              <a:t>Hoofdtekst - niveau twee</a:t>
            </a:r>
          </a:p>
          <a:p>
            <a:pPr lvl="2">
              <a:defRPr sz="1800"/>
            </a:pPr>
            <a:r>
              <a:rPr sz="3200"/>
              <a:t>Hoofdtekst - niveau drie</a:t>
            </a:r>
          </a:p>
          <a:p>
            <a:pPr lvl="3">
              <a:defRPr sz="1800"/>
            </a:pPr>
            <a:r>
              <a:rPr sz="3200"/>
              <a:t>Hoofdtekst - niveau vier</a:t>
            </a:r>
          </a:p>
          <a:p>
            <a:pPr lvl="4">
              <a:defRPr sz="1800"/>
            </a:pPr>
            <a:r>
              <a:rPr sz="3200"/>
              <a:t>Hoofdtekst - niveau vijf</a:t>
            </a:r>
          </a:p>
        </p:txBody>
      </p:sp>
      <p:pic>
        <p:nvPicPr>
          <p:cNvPr id="41" name="anilogo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7709" y="8898803"/>
            <a:ext cx="2725342" cy="854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68AD"/>
            </a:gs>
            <a:gs pos="100000">
              <a:srgbClr val="FFFFFF"/>
            </a:gs>
          </a:gsLst>
          <a:lin ang="83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OL.jpg"/>
          <p:cNvPicPr/>
          <p:nvPr/>
        </p:nvPicPr>
        <p:blipFill>
          <a:blip r:embed="rId16">
            <a:alphaModFix amt="21000"/>
            <a:extLst/>
          </a:blip>
          <a:stretch>
            <a:fillRect/>
          </a:stretch>
        </p:blipFill>
        <p:spPr>
          <a:xfrm>
            <a:off x="1237035" y="1593056"/>
            <a:ext cx="4465265" cy="7194948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3" name="AOL.jp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6564" y="8757652"/>
            <a:ext cx="2164165" cy="93913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927100" y="254000"/>
            <a:ext cx="11150600" cy="245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000"/>
              <a:t>Titeltekst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927100" y="2781300"/>
            <a:ext cx="11150600" cy="608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800"/>
              <a:t>Hoofdtekst - niveau één</a:t>
            </a:r>
          </a:p>
          <a:p>
            <a:pPr lvl="1">
              <a:defRPr sz="1800"/>
            </a:pPr>
            <a:r>
              <a:rPr sz="3800"/>
              <a:t>Hoofdtekst - niveau twee</a:t>
            </a:r>
          </a:p>
          <a:p>
            <a:pPr lvl="2">
              <a:defRPr sz="1800"/>
            </a:pPr>
            <a:r>
              <a:rPr sz="3800"/>
              <a:t>Hoofdtekst - niveau drie</a:t>
            </a:r>
          </a:p>
          <a:p>
            <a:pPr lvl="3">
              <a:defRPr sz="1800"/>
            </a:pPr>
            <a:r>
              <a:rPr sz="3800"/>
              <a:t>Hoofdtekst - niveau vier</a:t>
            </a:r>
          </a:p>
          <a:p>
            <a:pPr lvl="4">
              <a:defRPr sz="1800"/>
            </a:pPr>
            <a:r>
              <a:rPr sz="3800"/>
              <a:t>Hoofdtekst - niveau vijf</a:t>
            </a:r>
          </a:p>
        </p:txBody>
      </p:sp>
      <p:pic>
        <p:nvPicPr>
          <p:cNvPr id="6" name="anilogo.gif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0267709" y="8898803"/>
            <a:ext cx="2725342" cy="854076"/>
          </a:xfrm>
          <a:prstGeom prst="rect">
            <a:avLst/>
          </a:prstGeom>
          <a:ln w="12700">
            <a:miter lim="400000"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xmlns:p14="http://schemas.microsoft.com/office/powerpoint/2010/main" spd="med"/>
  <p:txStyles>
    <p:titleStyle>
      <a:lvl1pPr algn="ctr" defTabSz="584200">
        <a:defRPr sz="8000">
          <a:latin typeface="+mn-lt"/>
          <a:ea typeface="+mn-ea"/>
          <a:cs typeface="+mn-cs"/>
          <a:sym typeface="Gill Sans"/>
        </a:defRPr>
      </a:lvl1pPr>
      <a:lvl2pPr indent="228600" algn="ctr" defTabSz="584200">
        <a:defRPr sz="8000">
          <a:latin typeface="+mn-lt"/>
          <a:ea typeface="+mn-ea"/>
          <a:cs typeface="+mn-cs"/>
          <a:sym typeface="Gill Sans"/>
        </a:defRPr>
      </a:lvl2pPr>
      <a:lvl3pPr indent="457200" algn="ctr" defTabSz="584200">
        <a:defRPr sz="8000">
          <a:latin typeface="+mn-lt"/>
          <a:ea typeface="+mn-ea"/>
          <a:cs typeface="+mn-cs"/>
          <a:sym typeface="Gill Sans"/>
        </a:defRPr>
      </a:lvl3pPr>
      <a:lvl4pPr indent="685800" algn="ctr" defTabSz="584200">
        <a:defRPr sz="8000">
          <a:latin typeface="+mn-lt"/>
          <a:ea typeface="+mn-ea"/>
          <a:cs typeface="+mn-cs"/>
          <a:sym typeface="Gill Sans"/>
        </a:defRPr>
      </a:lvl4pPr>
      <a:lvl5pPr indent="914400" algn="ctr" defTabSz="584200">
        <a:defRPr sz="8000">
          <a:latin typeface="+mn-lt"/>
          <a:ea typeface="+mn-ea"/>
          <a:cs typeface="+mn-cs"/>
          <a:sym typeface="Gill Sans"/>
        </a:defRPr>
      </a:lvl5pPr>
      <a:lvl6pPr indent="1143000" algn="ctr" defTabSz="584200">
        <a:defRPr sz="8000">
          <a:latin typeface="+mn-lt"/>
          <a:ea typeface="+mn-ea"/>
          <a:cs typeface="+mn-cs"/>
          <a:sym typeface="Gill Sans"/>
        </a:defRPr>
      </a:lvl6pPr>
      <a:lvl7pPr indent="1371600" algn="ctr" defTabSz="584200">
        <a:defRPr sz="8000">
          <a:latin typeface="+mn-lt"/>
          <a:ea typeface="+mn-ea"/>
          <a:cs typeface="+mn-cs"/>
          <a:sym typeface="Gill Sans"/>
        </a:defRPr>
      </a:lvl7pPr>
      <a:lvl8pPr indent="1600200" algn="ctr" defTabSz="584200">
        <a:defRPr sz="8000">
          <a:latin typeface="+mn-lt"/>
          <a:ea typeface="+mn-ea"/>
          <a:cs typeface="+mn-cs"/>
          <a:sym typeface="Gill Sans"/>
        </a:defRPr>
      </a:lvl8pPr>
      <a:lvl9pPr indent="1828800" algn="ctr" defTabSz="584200">
        <a:defRPr sz="8000">
          <a:latin typeface="+mn-lt"/>
          <a:ea typeface="+mn-ea"/>
          <a:cs typeface="+mn-cs"/>
          <a:sym typeface="Gill Sans"/>
        </a:defRPr>
      </a:lvl9pPr>
    </p:titleStyle>
    <p:bodyStyle>
      <a:lvl1pPr marL="749300" indent="-533400" defTabSz="584200">
        <a:spcBef>
          <a:spcPts val="3700"/>
        </a:spcBef>
        <a:buSzPct val="171000"/>
        <a:buChar char="•"/>
        <a:defRPr sz="3800">
          <a:latin typeface="+mn-lt"/>
          <a:ea typeface="+mn-ea"/>
          <a:cs typeface="+mn-cs"/>
          <a:sym typeface="Gill Sans"/>
        </a:defRPr>
      </a:lvl1pPr>
      <a:lvl2pPr marL="1041400" indent="-533400" defTabSz="584200">
        <a:spcBef>
          <a:spcPts val="3700"/>
        </a:spcBef>
        <a:buSzPct val="171000"/>
        <a:buChar char="•"/>
        <a:defRPr sz="3800">
          <a:latin typeface="+mn-lt"/>
          <a:ea typeface="+mn-ea"/>
          <a:cs typeface="+mn-cs"/>
          <a:sym typeface="Gill Sans"/>
        </a:defRPr>
      </a:lvl2pPr>
      <a:lvl3pPr marL="1333500" indent="-533400" defTabSz="584200">
        <a:spcBef>
          <a:spcPts val="3700"/>
        </a:spcBef>
        <a:buSzPct val="171000"/>
        <a:buChar char="•"/>
        <a:defRPr sz="3800">
          <a:latin typeface="+mn-lt"/>
          <a:ea typeface="+mn-ea"/>
          <a:cs typeface="+mn-cs"/>
          <a:sym typeface="Gill Sans"/>
        </a:defRPr>
      </a:lvl3pPr>
      <a:lvl4pPr marL="1638300" indent="-533400" defTabSz="584200">
        <a:spcBef>
          <a:spcPts val="3700"/>
        </a:spcBef>
        <a:buSzPct val="171000"/>
        <a:buChar char="•"/>
        <a:defRPr sz="3800">
          <a:latin typeface="+mn-lt"/>
          <a:ea typeface="+mn-ea"/>
          <a:cs typeface="+mn-cs"/>
          <a:sym typeface="Gill Sans"/>
        </a:defRPr>
      </a:lvl4pPr>
      <a:lvl5pPr marL="1930400" indent="-533400" defTabSz="584200">
        <a:spcBef>
          <a:spcPts val="3700"/>
        </a:spcBef>
        <a:buSzPct val="171000"/>
        <a:buChar char="•"/>
        <a:defRPr sz="3800">
          <a:latin typeface="+mn-lt"/>
          <a:ea typeface="+mn-ea"/>
          <a:cs typeface="+mn-cs"/>
          <a:sym typeface="Gill Sans"/>
        </a:defRPr>
      </a:lvl5pPr>
      <a:lvl6pPr marL="2222500" indent="-533400" defTabSz="584200">
        <a:spcBef>
          <a:spcPts val="3700"/>
        </a:spcBef>
        <a:buSzPct val="171000"/>
        <a:buChar char="•"/>
        <a:defRPr sz="3800">
          <a:latin typeface="+mn-lt"/>
          <a:ea typeface="+mn-ea"/>
          <a:cs typeface="+mn-cs"/>
          <a:sym typeface="Gill Sans"/>
        </a:defRPr>
      </a:lvl6pPr>
      <a:lvl7pPr marL="2514600" indent="-533400" defTabSz="584200">
        <a:spcBef>
          <a:spcPts val="3700"/>
        </a:spcBef>
        <a:buSzPct val="171000"/>
        <a:buChar char="•"/>
        <a:defRPr sz="3800">
          <a:latin typeface="+mn-lt"/>
          <a:ea typeface="+mn-ea"/>
          <a:cs typeface="+mn-cs"/>
          <a:sym typeface="Gill Sans"/>
        </a:defRPr>
      </a:lvl7pPr>
      <a:lvl8pPr marL="2806700" indent="-533400" defTabSz="584200">
        <a:spcBef>
          <a:spcPts val="3700"/>
        </a:spcBef>
        <a:buSzPct val="171000"/>
        <a:buChar char="•"/>
        <a:defRPr sz="3800">
          <a:latin typeface="+mn-lt"/>
          <a:ea typeface="+mn-ea"/>
          <a:cs typeface="+mn-cs"/>
          <a:sym typeface="Gill Sans"/>
        </a:defRPr>
      </a:lvl8pPr>
      <a:lvl9pPr marL="3098800" indent="-533400" defTabSz="584200">
        <a:spcBef>
          <a:spcPts val="3700"/>
        </a:spcBef>
        <a:buSzPct val="171000"/>
        <a:buChar char="•"/>
        <a:defRPr sz="3800">
          <a:latin typeface="+mn-lt"/>
          <a:ea typeface="+mn-ea"/>
          <a:cs typeface="+mn-cs"/>
          <a:sym typeface="Gill Sans"/>
        </a:defRPr>
      </a:lvl9pPr>
    </p:bodyStyle>
    <p:otherStyle>
      <a:lvl1pPr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7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927100" y="1375066"/>
            <a:ext cx="11150600" cy="1452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BE" dirty="0" smtClean="0"/>
              <a:t>Abductorcuff repair</a:t>
            </a:r>
            <a:endParaRPr dirty="0"/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927100" y="2888817"/>
            <a:ext cx="11150600" cy="113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BE" dirty="0" smtClean="0"/>
              <a:t>Dr Jan Myncke</a:t>
            </a:r>
          </a:p>
          <a:p>
            <a:pPr lvl="0"/>
            <a:r>
              <a:rPr lang="nl-BE" dirty="0" smtClean="0"/>
              <a:t>Dr Catherine Gorris</a:t>
            </a:r>
          </a:p>
          <a:p>
            <a:pPr lvl="0"/>
            <a:r>
              <a:rPr lang="nl-BE" dirty="0" smtClean="0"/>
              <a:t>Matti Vervloet</a:t>
            </a:r>
          </a:p>
          <a:p>
            <a:pPr lvl="0"/>
            <a:r>
              <a:rPr lang="nl-BE" dirty="0" smtClean="0"/>
              <a:t> </a:t>
            </a:r>
          </a:p>
          <a:p>
            <a:pPr lvl="0"/>
            <a:r>
              <a:rPr lang="nl-BE" dirty="0" smtClean="0"/>
              <a:t>H Hart Lier</a:t>
            </a:r>
            <a:endParaRPr dirty="0"/>
          </a:p>
        </p:txBody>
      </p:sp>
      <p:pic>
        <p:nvPicPr>
          <p:cNvPr id="4" name="Picture 1" descr="fotohhzh_k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4" b="30228"/>
          <a:stretch>
            <a:fillRect/>
          </a:stretch>
        </p:blipFill>
        <p:spPr bwMode="auto">
          <a:xfrm>
            <a:off x="2483214" y="5931893"/>
            <a:ext cx="7519655" cy="279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logo revali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2" t="33200" r="26065" b="29754"/>
          <a:stretch/>
        </p:blipFill>
        <p:spPr>
          <a:xfrm>
            <a:off x="5291885" y="8781917"/>
            <a:ext cx="2222590" cy="97168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Anatomy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>
              <a:defRPr/>
            </a:pPr>
            <a:r>
              <a:rPr lang="en-US" dirty="0" smtClean="0"/>
              <a:t>Fascia </a:t>
            </a:r>
            <a:r>
              <a:rPr lang="en-US" dirty="0" err="1" smtClean="0"/>
              <a:t>lata</a:t>
            </a:r>
            <a:endParaRPr lang="en-US" dirty="0" smtClean="0"/>
          </a:p>
        </p:txBody>
      </p:sp>
      <p:pic>
        <p:nvPicPr>
          <p:cNvPr id="19459" name="Picture 2" descr="heupabductor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71" y="3571240"/>
            <a:ext cx="5126990" cy="511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60" name="Object 2"/>
          <p:cNvGraphicFramePr>
            <a:graphicFrameLocks noChangeAspect="1"/>
          </p:cNvGraphicFramePr>
          <p:nvPr/>
        </p:nvGraphicFramePr>
        <p:xfrm>
          <a:off x="857250" y="3571240"/>
          <a:ext cx="5582920" cy="4991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Image" r:id="rId4" imgW="16443346" imgH="11030004" progId="Photoshop.Image.5">
                  <p:embed/>
                </p:oleObj>
              </mc:Choice>
              <mc:Fallback>
                <p:oleObj name="Image" r:id="rId4" imgW="16443346" imgH="11030004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3571240"/>
                        <a:ext cx="5582920" cy="499194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5521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Anatomy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Schermafbeelding 2015-03-24 om 06.41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26" y="2705100"/>
            <a:ext cx="9774468" cy="604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756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Anatomy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8748" y="2781300"/>
            <a:ext cx="11941838" cy="6083300"/>
          </a:xfrm>
        </p:spPr>
        <p:txBody>
          <a:bodyPr/>
          <a:lstStyle/>
          <a:p>
            <a:r>
              <a:rPr lang="nl-NL" sz="2800" dirty="0" err="1" smtClean="0"/>
              <a:t>Insertion</a:t>
            </a:r>
            <a:r>
              <a:rPr lang="nl-NL" sz="2800" dirty="0" smtClean="0"/>
              <a:t> on </a:t>
            </a:r>
            <a:r>
              <a:rPr lang="nl-NL" sz="2800" dirty="0" err="1" smtClean="0"/>
              <a:t>trochanter</a:t>
            </a:r>
            <a:endParaRPr lang="nl-NL" sz="2800" dirty="0" smtClean="0"/>
          </a:p>
          <a:p>
            <a:pPr lvl="1"/>
            <a:r>
              <a:rPr lang="nl-NL" sz="2400" dirty="0" err="1" smtClean="0"/>
              <a:t>Gluteus</a:t>
            </a:r>
            <a:r>
              <a:rPr lang="nl-NL" sz="2400" dirty="0" smtClean="0"/>
              <a:t> </a:t>
            </a:r>
            <a:r>
              <a:rPr lang="nl-NL" sz="2400" dirty="0" err="1" smtClean="0"/>
              <a:t>minimus</a:t>
            </a:r>
            <a:r>
              <a:rPr lang="nl-NL" sz="2400" dirty="0" smtClean="0"/>
              <a:t> </a:t>
            </a:r>
          </a:p>
          <a:p>
            <a:pPr lvl="2"/>
            <a:r>
              <a:rPr lang="en-US" sz="2000" dirty="0" smtClean="0"/>
              <a:t>A</a:t>
            </a:r>
            <a:r>
              <a:rPr lang="nl-NL" sz="2000" dirty="0" err="1" smtClean="0"/>
              <a:t>nterior</a:t>
            </a:r>
            <a:r>
              <a:rPr lang="nl-NL" sz="2000" dirty="0" smtClean="0"/>
              <a:t> facet</a:t>
            </a:r>
          </a:p>
          <a:p>
            <a:pPr lvl="2"/>
            <a:r>
              <a:rPr lang="en-US" sz="2000" dirty="0" smtClean="0"/>
              <a:t>A</a:t>
            </a:r>
            <a:r>
              <a:rPr lang="nl-NL" sz="2000" dirty="0" err="1" smtClean="0"/>
              <a:t>nterior</a:t>
            </a:r>
            <a:r>
              <a:rPr lang="nl-NL" sz="2000" dirty="0" smtClean="0"/>
              <a:t> en superior </a:t>
            </a:r>
            <a:r>
              <a:rPr lang="nl-NL" sz="2000" dirty="0" err="1" smtClean="0"/>
              <a:t>capsula</a:t>
            </a:r>
            <a:r>
              <a:rPr lang="nl-NL" sz="2000" dirty="0" smtClean="0"/>
              <a:t> of hip</a:t>
            </a:r>
          </a:p>
          <a:p>
            <a:pPr lvl="1"/>
            <a:r>
              <a:rPr lang="nl-NL" sz="2400" dirty="0" err="1" smtClean="0"/>
              <a:t>Gluteus</a:t>
            </a:r>
            <a:r>
              <a:rPr lang="nl-NL" sz="2400" dirty="0" smtClean="0"/>
              <a:t> medius</a:t>
            </a:r>
          </a:p>
          <a:p>
            <a:pPr lvl="2"/>
            <a:r>
              <a:rPr lang="en-US" sz="2000" dirty="0" smtClean="0"/>
              <a:t>A</a:t>
            </a:r>
            <a:r>
              <a:rPr lang="nl-NL" sz="2000" dirty="0" err="1" smtClean="0"/>
              <a:t>nterior</a:t>
            </a:r>
            <a:r>
              <a:rPr lang="nl-NL" sz="2000" dirty="0" smtClean="0"/>
              <a:t> + </a:t>
            </a:r>
            <a:r>
              <a:rPr lang="nl-NL" sz="2000" dirty="0" err="1" smtClean="0"/>
              <a:t>middle</a:t>
            </a:r>
            <a:r>
              <a:rPr lang="nl-NL" sz="2000" dirty="0" smtClean="0"/>
              <a:t> part on </a:t>
            </a:r>
            <a:r>
              <a:rPr lang="nl-NL" sz="2000" dirty="0" err="1" smtClean="0"/>
              <a:t>lateral</a:t>
            </a:r>
            <a:r>
              <a:rPr lang="nl-NL" sz="2000" dirty="0" smtClean="0"/>
              <a:t> facet</a:t>
            </a:r>
          </a:p>
          <a:p>
            <a:pPr lvl="2"/>
            <a:r>
              <a:rPr lang="nl-NL" sz="2000" dirty="0" smtClean="0"/>
              <a:t>Posterior part on </a:t>
            </a:r>
            <a:r>
              <a:rPr lang="nl-NL" sz="2000" dirty="0" err="1" smtClean="0"/>
              <a:t>superoposterior</a:t>
            </a:r>
            <a:r>
              <a:rPr lang="nl-NL" sz="2000" dirty="0" smtClean="0"/>
              <a:t> facet</a:t>
            </a:r>
          </a:p>
          <a:p>
            <a:pPr lvl="2"/>
            <a:endParaRPr lang="nl-NL" dirty="0"/>
          </a:p>
        </p:txBody>
      </p:sp>
      <p:pic>
        <p:nvPicPr>
          <p:cNvPr id="4" name="Afbeelding 3" descr="Schermafbeelding 2015-11-28 om 07.24.0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9"/>
          <a:stretch/>
        </p:blipFill>
        <p:spPr>
          <a:xfrm>
            <a:off x="8096205" y="2586879"/>
            <a:ext cx="3059528" cy="539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606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hermafbeelding 2015-10-07 om 21.53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82" y="2781300"/>
            <a:ext cx="11070380" cy="58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248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anatomy</a:t>
            </a:r>
            <a:br>
              <a:rPr lang="en-US" dirty="0" smtClean="0"/>
            </a:br>
            <a:r>
              <a:rPr lang="en-US" sz="6000" dirty="0" smtClean="0"/>
              <a:t>gluteus </a:t>
            </a:r>
            <a:r>
              <a:rPr lang="en-US" sz="6000" dirty="0" err="1" smtClean="0"/>
              <a:t>minimus</a:t>
            </a:r>
            <a:r>
              <a:rPr lang="en-US" sz="6000" dirty="0" smtClean="0"/>
              <a:t>: flexion hip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5900" indent="0">
              <a:buNone/>
            </a:pPr>
            <a:endParaRPr lang="en-US" dirty="0"/>
          </a:p>
        </p:txBody>
      </p:sp>
      <p:pic>
        <p:nvPicPr>
          <p:cNvPr id="10" name="Picture 9" descr="Schermafbeelding 2015-10-07 om 21.57.5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10815" r="65739" b="56374"/>
          <a:stretch/>
        </p:blipFill>
        <p:spPr>
          <a:xfrm>
            <a:off x="1079066" y="2781300"/>
            <a:ext cx="1087021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101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</a:t>
            </a:r>
            <a:r>
              <a:rPr lang="en-US" dirty="0"/>
              <a:t>anatomy</a:t>
            </a:r>
            <a:br>
              <a:rPr lang="en-US" dirty="0"/>
            </a:br>
            <a:r>
              <a:rPr lang="en-US" sz="6000" dirty="0"/>
              <a:t>gluteus </a:t>
            </a:r>
            <a:r>
              <a:rPr lang="en-US" sz="6000" dirty="0" err="1" smtClean="0"/>
              <a:t>minimus</a:t>
            </a:r>
            <a:r>
              <a:rPr lang="en-US" sz="6000" dirty="0" smtClean="0"/>
              <a:t>: </a:t>
            </a:r>
            <a:r>
              <a:rPr lang="en-US" sz="6000" dirty="0" err="1" smtClean="0"/>
              <a:t>endorotation</a:t>
            </a:r>
            <a:r>
              <a:rPr lang="en-US" sz="6000" dirty="0" smtClean="0"/>
              <a:t> hip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Schermafbeelding 2015-10-07 om 21.58.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t="10441" r="65899" b="55692"/>
          <a:stretch/>
        </p:blipFill>
        <p:spPr>
          <a:xfrm>
            <a:off x="1095662" y="2766763"/>
            <a:ext cx="10505383" cy="609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234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</a:t>
            </a:r>
            <a:r>
              <a:rPr lang="en-US" dirty="0"/>
              <a:t>anatomy</a:t>
            </a:r>
            <a:br>
              <a:rPr lang="en-US" dirty="0"/>
            </a:br>
            <a:r>
              <a:rPr lang="en-US" sz="6000" dirty="0"/>
              <a:t>gluteus </a:t>
            </a:r>
            <a:r>
              <a:rPr lang="en-US" sz="6000" dirty="0" err="1" smtClean="0"/>
              <a:t>minimus</a:t>
            </a:r>
            <a:r>
              <a:rPr lang="en-US" sz="6000" dirty="0" smtClean="0"/>
              <a:t>: </a:t>
            </a:r>
            <a:r>
              <a:rPr lang="en-US" sz="6000" dirty="0" err="1" smtClean="0"/>
              <a:t>anteversion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Schermafbeelding 2015-10-07 om 21.58.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t="11099" r="65899" b="55603"/>
          <a:stretch/>
        </p:blipFill>
        <p:spPr>
          <a:xfrm>
            <a:off x="1212901" y="2793588"/>
            <a:ext cx="10659263" cy="608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909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anatomy</a:t>
            </a:r>
            <a:br>
              <a:rPr lang="en-US" dirty="0" smtClean="0"/>
            </a:br>
            <a:r>
              <a:rPr lang="en-US" sz="6000" dirty="0" smtClean="0"/>
              <a:t>glut </a:t>
            </a:r>
            <a:r>
              <a:rPr lang="en-US" sz="6000" dirty="0" err="1" smtClean="0"/>
              <a:t>minimus</a:t>
            </a:r>
            <a:r>
              <a:rPr lang="en-US" sz="6000" dirty="0" smtClean="0"/>
              <a:t> + </a:t>
            </a:r>
            <a:r>
              <a:rPr lang="en-US" sz="6000" dirty="0" err="1" smtClean="0"/>
              <a:t>medius</a:t>
            </a:r>
            <a:r>
              <a:rPr lang="en-US" sz="6000" dirty="0" smtClean="0"/>
              <a:t>: abduction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hermafbeelding 2015-10-07 om 21.58.3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10517" r="67660" b="56177"/>
          <a:stretch/>
        </p:blipFill>
        <p:spPr>
          <a:xfrm>
            <a:off x="1452738" y="2768965"/>
            <a:ext cx="10105498" cy="60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823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anatomy</a:t>
            </a:r>
            <a:br>
              <a:rPr lang="en-US" dirty="0" smtClean="0"/>
            </a:br>
            <a:r>
              <a:rPr lang="en-US" sz="6000" dirty="0" smtClean="0"/>
              <a:t>glut min + max: pelvic </a:t>
            </a:r>
            <a:r>
              <a:rPr lang="en-US" sz="6000" dirty="0" err="1" smtClean="0"/>
              <a:t>balans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hermafbeelding 2015-10-07 om 21.58.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10815" r="68781" b="56194"/>
          <a:stretch/>
        </p:blipFill>
        <p:spPr>
          <a:xfrm>
            <a:off x="1521037" y="2775543"/>
            <a:ext cx="9823157" cy="608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099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</a:t>
            </a:r>
            <a:r>
              <a:rPr lang="en-US" dirty="0"/>
              <a:t>anatomy</a:t>
            </a:r>
            <a:br>
              <a:rPr lang="en-US" dirty="0"/>
            </a:br>
            <a:r>
              <a:rPr lang="en-US" sz="6000" dirty="0"/>
              <a:t>gluteus </a:t>
            </a:r>
            <a:r>
              <a:rPr lang="en-US" sz="6000" dirty="0" err="1" smtClean="0"/>
              <a:t>medius</a:t>
            </a:r>
            <a:r>
              <a:rPr lang="en-US" sz="6000" dirty="0" smtClean="0"/>
              <a:t>: abduction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100" y="2814521"/>
            <a:ext cx="11150600" cy="60833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Schermafbeelding 2015-10-07 om 21.58.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t="10246" r="66860" b="56157"/>
          <a:stretch/>
        </p:blipFill>
        <p:spPr>
          <a:xfrm>
            <a:off x="1312787" y="2814521"/>
            <a:ext cx="10358533" cy="608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897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IMG_439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r="12627" b="5881"/>
          <a:stretch/>
        </p:blipFill>
        <p:spPr>
          <a:xfrm>
            <a:off x="635026" y="254000"/>
            <a:ext cx="11732857" cy="844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545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anatomy</a:t>
            </a:r>
            <a:br>
              <a:rPr lang="en-US" dirty="0" smtClean="0"/>
            </a:br>
            <a:r>
              <a:rPr lang="en-US" sz="6000" dirty="0" smtClean="0"/>
              <a:t>glut med + min: pelvis horizontal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hermafbeelding 2015-10-07 om 21.59.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t="10209" r="70382" b="56227"/>
          <a:stretch/>
        </p:blipFill>
        <p:spPr>
          <a:xfrm>
            <a:off x="1755140" y="2705100"/>
            <a:ext cx="9380325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897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Symptoms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Pain</a:t>
            </a:r>
            <a:r>
              <a:rPr lang="nl-NL" dirty="0" smtClean="0"/>
              <a:t> </a:t>
            </a:r>
            <a:r>
              <a:rPr lang="nl-NL" dirty="0" err="1" smtClean="0"/>
              <a:t>lateral</a:t>
            </a:r>
            <a:r>
              <a:rPr lang="nl-NL" dirty="0" smtClean="0"/>
              <a:t> </a:t>
            </a:r>
            <a:r>
              <a:rPr lang="nl-NL" dirty="0" err="1" smtClean="0"/>
              <a:t>tigh</a:t>
            </a:r>
            <a:endParaRPr lang="nl-NL" dirty="0" smtClean="0"/>
          </a:p>
          <a:p>
            <a:pPr lvl="1"/>
            <a:r>
              <a:rPr lang="nl-NL" dirty="0" err="1" smtClean="0"/>
              <a:t>Pain</a:t>
            </a:r>
            <a:r>
              <a:rPr lang="nl-NL" dirty="0" smtClean="0"/>
              <a:t> </a:t>
            </a:r>
            <a:r>
              <a:rPr lang="nl-NL" dirty="0" err="1" smtClean="0"/>
              <a:t>lateral</a:t>
            </a:r>
            <a:r>
              <a:rPr lang="nl-NL" dirty="0" smtClean="0"/>
              <a:t> </a:t>
            </a:r>
            <a:r>
              <a:rPr lang="nl-NL" dirty="0" err="1" smtClean="0"/>
              <a:t>knee</a:t>
            </a:r>
            <a:endParaRPr lang="nl-NL" dirty="0" smtClean="0"/>
          </a:p>
          <a:p>
            <a:r>
              <a:rPr lang="nl-NL" dirty="0" err="1" smtClean="0"/>
              <a:t>Pain</a:t>
            </a:r>
            <a:r>
              <a:rPr lang="nl-NL" dirty="0" smtClean="0"/>
              <a:t> </a:t>
            </a:r>
            <a:r>
              <a:rPr lang="nl-NL" dirty="0" err="1" smtClean="0"/>
              <a:t>climbing</a:t>
            </a:r>
            <a:r>
              <a:rPr lang="nl-NL" dirty="0" smtClean="0"/>
              <a:t> </a:t>
            </a:r>
            <a:r>
              <a:rPr lang="nl-NL" dirty="0" err="1" smtClean="0"/>
              <a:t>stairs</a:t>
            </a:r>
            <a:endParaRPr lang="nl-NL" dirty="0" smtClean="0"/>
          </a:p>
          <a:p>
            <a:pPr lvl="1"/>
            <a:r>
              <a:rPr lang="nl-NL" dirty="0" smtClean="0"/>
              <a:t>Limited </a:t>
            </a:r>
            <a:r>
              <a:rPr lang="nl-NL" dirty="0" err="1" smtClean="0"/>
              <a:t>number</a:t>
            </a:r>
            <a:r>
              <a:rPr lang="nl-NL" dirty="0" smtClean="0"/>
              <a:t> of </a:t>
            </a:r>
            <a:r>
              <a:rPr lang="nl-NL" dirty="0" err="1" smtClean="0"/>
              <a:t>stairs</a:t>
            </a:r>
            <a:r>
              <a:rPr lang="nl-NL" dirty="0" smtClean="0"/>
              <a:t> </a:t>
            </a:r>
            <a:r>
              <a:rPr lang="nl-NL" dirty="0" err="1" smtClean="0"/>
              <a:t>possible</a:t>
            </a:r>
            <a:endParaRPr lang="nl-NL" dirty="0" smtClean="0"/>
          </a:p>
          <a:p>
            <a:r>
              <a:rPr lang="nl-NL" dirty="0" err="1" smtClean="0"/>
              <a:t>Difficult</a:t>
            </a:r>
            <a:r>
              <a:rPr lang="nl-NL" dirty="0" smtClean="0"/>
              <a:t> </a:t>
            </a:r>
            <a:r>
              <a:rPr lang="nl-NL" dirty="0" err="1" smtClean="0"/>
              <a:t>sleeping</a:t>
            </a:r>
            <a:r>
              <a:rPr lang="nl-NL" dirty="0" smtClean="0"/>
              <a:t> on the side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48593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examination 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Standing on 1 leg</a:t>
            </a:r>
          </a:p>
          <a:p>
            <a:pPr lvl="1"/>
            <a:r>
              <a:rPr lang="en-US" dirty="0" smtClean="0"/>
              <a:t>Mobility hip: </a:t>
            </a:r>
            <a:r>
              <a:rPr lang="en-US" dirty="0" err="1" smtClean="0"/>
              <a:t>nl</a:t>
            </a:r>
            <a:endParaRPr lang="en-US" dirty="0" smtClean="0"/>
          </a:p>
          <a:p>
            <a:pPr lvl="1"/>
            <a:r>
              <a:rPr lang="en-US" dirty="0" smtClean="0"/>
              <a:t>Lateral decubitus</a:t>
            </a:r>
          </a:p>
          <a:p>
            <a:pPr lvl="3"/>
            <a:r>
              <a:rPr lang="en-US" dirty="0" smtClean="0"/>
              <a:t>Abduction hip extended – knee extended</a:t>
            </a:r>
          </a:p>
          <a:p>
            <a:pPr lvl="3"/>
            <a:r>
              <a:rPr lang="en-US" dirty="0" smtClean="0"/>
              <a:t>Abduction hip extended – knee flexed</a:t>
            </a:r>
          </a:p>
          <a:p>
            <a:pPr lvl="3"/>
            <a:r>
              <a:rPr lang="en-US" dirty="0" smtClean="0"/>
              <a:t>Abduction hip flexed – knee flexed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346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examination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Monopodal</a:t>
            </a:r>
            <a:r>
              <a:rPr lang="en-US" dirty="0" smtClean="0"/>
              <a:t> standing 30’: </a:t>
            </a:r>
            <a:r>
              <a:rPr lang="en-US" dirty="0" err="1" smtClean="0"/>
              <a:t>Trendelenburg</a:t>
            </a:r>
            <a:r>
              <a:rPr lang="en-US" dirty="0" smtClean="0"/>
              <a:t> 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15900" indent="0">
              <a:buNone/>
            </a:pPr>
            <a:endParaRPr lang="en-US" dirty="0"/>
          </a:p>
        </p:txBody>
      </p:sp>
      <p:pic>
        <p:nvPicPr>
          <p:cNvPr id="4" name="Picture 3" descr="Schermafbeelding 2015-03-24 om 06.03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59" y="3146531"/>
            <a:ext cx="8153892" cy="559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237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examination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Abduction with hip + knee  in extension</a:t>
            </a:r>
          </a:p>
          <a:p>
            <a:pPr lvl="1"/>
            <a:r>
              <a:rPr lang="en-US" dirty="0" smtClean="0"/>
              <a:t>= </a:t>
            </a:r>
            <a:r>
              <a:rPr lang="en-US" dirty="0" err="1" smtClean="0"/>
              <a:t>iliotibial</a:t>
            </a:r>
            <a:r>
              <a:rPr lang="en-US" dirty="0" smtClean="0"/>
              <a:t> band + gluteus </a:t>
            </a:r>
            <a:r>
              <a:rPr lang="en-US" dirty="0" err="1" smtClean="0"/>
              <a:t>medius</a:t>
            </a:r>
            <a:r>
              <a:rPr lang="en-US" dirty="0" smtClean="0"/>
              <a:t> + glut </a:t>
            </a:r>
            <a:r>
              <a:rPr lang="en-US" dirty="0" err="1" smtClean="0"/>
              <a:t>minimus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Afbeelding 5" descr="IMG_76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7294" r="-166" b="51025"/>
          <a:stretch/>
        </p:blipFill>
        <p:spPr>
          <a:xfrm>
            <a:off x="1749710" y="5238479"/>
            <a:ext cx="9853408" cy="290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079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examination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Abduction with hip flexed + knee  flexed</a:t>
            </a:r>
          </a:p>
          <a:p>
            <a:pPr lvl="1"/>
            <a:r>
              <a:rPr lang="en-US" dirty="0" smtClean="0"/>
              <a:t>=  gluteus </a:t>
            </a:r>
            <a:r>
              <a:rPr lang="en-US" dirty="0" err="1" smtClean="0"/>
              <a:t>medius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Afbeelding 4" descr="IMG_760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t="12635" r="12221" b="23115"/>
          <a:stretch/>
        </p:blipFill>
        <p:spPr>
          <a:xfrm>
            <a:off x="2742031" y="4624207"/>
            <a:ext cx="7129277" cy="442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909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Standing RX pelvis 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17500" indent="0" eaLnBrk="1" hangingPunct="1">
              <a:buFont typeface="Gill Sans" charset="0"/>
              <a:buNone/>
              <a:defRPr/>
            </a:pPr>
            <a:r>
              <a:rPr lang="en-US" dirty="0" smtClean="0"/>
              <a:t>leg length </a:t>
            </a:r>
          </a:p>
          <a:p>
            <a:pPr marL="317500" indent="0" eaLnBrk="1" hangingPunct="1">
              <a:buFont typeface="Gill Sans" charset="0"/>
              <a:buNone/>
              <a:defRPr/>
            </a:pPr>
            <a:r>
              <a:rPr lang="en-US" dirty="0" smtClean="0"/>
              <a:t>pelvic tilt</a:t>
            </a:r>
          </a:p>
          <a:p>
            <a:pPr marL="317500" indent="0" eaLnBrk="1" hangingPunct="1">
              <a:buFont typeface="Gill Sans" charset="0"/>
              <a:buNone/>
              <a:defRPr/>
            </a:pPr>
            <a:r>
              <a:rPr lang="en-US" dirty="0" smtClean="0"/>
              <a:t>Rotation</a:t>
            </a:r>
          </a:p>
          <a:p>
            <a:pPr marL="317500" indent="0" eaLnBrk="1" hangingPunct="1">
              <a:buFont typeface="Gill Sans" charset="0"/>
              <a:buNone/>
              <a:defRPr/>
            </a:pPr>
            <a:r>
              <a:rPr lang="en-US" dirty="0" smtClean="0"/>
              <a:t>Overview hip, SIG</a:t>
            </a:r>
          </a:p>
        </p:txBody>
      </p:sp>
      <p:grpSp>
        <p:nvGrpSpPr>
          <p:cNvPr id="31747" name="Group 1"/>
          <p:cNvGrpSpPr>
            <a:grpSpLocks/>
          </p:cNvGrpSpPr>
          <p:nvPr/>
        </p:nvGrpSpPr>
        <p:grpSpPr bwMode="auto">
          <a:xfrm>
            <a:off x="6696709" y="2419774"/>
            <a:ext cx="6102967" cy="5213773"/>
            <a:chOff x="8370962" y="2267744"/>
            <a:chExt cx="6515101" cy="4887913"/>
          </a:xfrm>
        </p:grpSpPr>
        <p:pic>
          <p:nvPicPr>
            <p:cNvPr id="31748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0962" y="2267744"/>
              <a:ext cx="6515101" cy="4887913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749" name="Line 9"/>
            <p:cNvSpPr>
              <a:spLocks noChangeShapeType="1"/>
            </p:cNvSpPr>
            <p:nvPr/>
          </p:nvSpPr>
          <p:spPr bwMode="auto">
            <a:xfrm>
              <a:off x="9739387" y="2412207"/>
              <a:ext cx="4105276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0" name="Oval 10"/>
            <p:cNvSpPr>
              <a:spLocks noChangeArrowheads="1"/>
            </p:cNvSpPr>
            <p:nvPr/>
          </p:nvSpPr>
          <p:spPr bwMode="auto">
            <a:xfrm rot="-2753432">
              <a:off x="10769675" y="5542757"/>
              <a:ext cx="293688" cy="461963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1751" name="Oval 11"/>
            <p:cNvSpPr>
              <a:spLocks noChangeArrowheads="1"/>
            </p:cNvSpPr>
            <p:nvPr/>
          </p:nvSpPr>
          <p:spPr bwMode="auto">
            <a:xfrm rot="2443209">
              <a:off x="12409563" y="5693569"/>
              <a:ext cx="288925" cy="431800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44501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RX hip F/ P /Dunn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00" y="2035387"/>
            <a:ext cx="11569700" cy="6758094"/>
          </a:xfrm>
        </p:spPr>
        <p:txBody>
          <a:bodyPr/>
          <a:lstStyle/>
          <a:p>
            <a:pPr marL="889000" eaLnBrk="1" hangingPunct="1">
              <a:defRPr/>
            </a:pPr>
            <a:r>
              <a:rPr lang="en-US" dirty="0" smtClean="0"/>
              <a:t>+ Dunn-view to exclude FAI</a:t>
            </a:r>
          </a:p>
          <a:p>
            <a:pPr marL="1181100" lvl="1">
              <a:defRPr/>
            </a:pPr>
            <a:r>
              <a:rPr lang="en-US" dirty="0" smtClean="0"/>
              <a:t>Calcification ? </a:t>
            </a:r>
            <a:r>
              <a:rPr lang="en-US" dirty="0" err="1" smtClean="0"/>
              <a:t>Enthesiophyt</a:t>
            </a:r>
            <a:r>
              <a:rPr lang="en-US" dirty="0" smtClean="0"/>
              <a:t> ?</a:t>
            </a:r>
          </a:p>
        </p:txBody>
      </p:sp>
      <p:pic>
        <p:nvPicPr>
          <p:cNvPr id="32771" name="Picture 1" descr="Schermafbeelding 2012-09-24 om 22.40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7" t="19246" r="38170" b="29366"/>
          <a:stretch>
            <a:fillRect/>
          </a:stretch>
        </p:blipFill>
        <p:spPr bwMode="auto">
          <a:xfrm>
            <a:off x="299659" y="3725333"/>
            <a:ext cx="4551948" cy="501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 descr="Schermafbeelding 2012-09-24 om 22.40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0" t="5556" r="37946" b="28571"/>
          <a:stretch>
            <a:fillRect/>
          </a:stretch>
        </p:blipFill>
        <p:spPr bwMode="auto">
          <a:xfrm>
            <a:off x="8691880" y="3725333"/>
            <a:ext cx="4147819" cy="499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hermafbeelding 2012-09-29 om 22.05.1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1114" r="6929" b="6051"/>
          <a:stretch/>
        </p:blipFill>
        <p:spPr>
          <a:xfrm>
            <a:off x="4851608" y="3724672"/>
            <a:ext cx="3910068" cy="499255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545788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Echography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333500" lvl="1" eaLnBrk="1" hangingPunct="1">
              <a:defRPr/>
            </a:pPr>
            <a:r>
              <a:rPr lang="en-US" dirty="0" smtClean="0"/>
              <a:t>Bursitis?</a:t>
            </a:r>
          </a:p>
          <a:p>
            <a:pPr marL="1333500" lvl="1" eaLnBrk="1" hangingPunct="1">
              <a:defRPr/>
            </a:pPr>
            <a:r>
              <a:rPr lang="en-US" dirty="0" smtClean="0"/>
              <a:t>Gluteus </a:t>
            </a:r>
            <a:r>
              <a:rPr lang="en-US" dirty="0" err="1" smtClean="0"/>
              <a:t>medius</a:t>
            </a:r>
            <a:r>
              <a:rPr lang="en-US" dirty="0" smtClean="0"/>
              <a:t> / </a:t>
            </a:r>
            <a:r>
              <a:rPr lang="en-US" dirty="0" err="1" smtClean="0"/>
              <a:t>minimus</a:t>
            </a:r>
            <a:r>
              <a:rPr lang="en-US" dirty="0" smtClean="0"/>
              <a:t>?</a:t>
            </a:r>
          </a:p>
          <a:p>
            <a:pPr marL="1625600" lvl="2">
              <a:defRPr/>
            </a:pPr>
            <a:r>
              <a:rPr lang="en-US" dirty="0" smtClean="0"/>
              <a:t>Articular tears</a:t>
            </a:r>
          </a:p>
          <a:p>
            <a:pPr marL="1333500" lvl="1" eaLnBrk="1" hangingPunct="1">
              <a:defRPr/>
            </a:pPr>
            <a:r>
              <a:rPr lang="en-US" dirty="0" smtClean="0"/>
              <a:t>Difficult if obese</a:t>
            </a:r>
          </a:p>
        </p:txBody>
      </p:sp>
      <p:pic>
        <p:nvPicPr>
          <p:cNvPr id="33795" name="Picture 1" descr="echo bursit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503" y="2953906"/>
            <a:ext cx="4271225" cy="472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3158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pelvis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hermafbeelding 2015-10-07 om 23.27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43" y="2781300"/>
            <a:ext cx="5600191" cy="5511534"/>
          </a:xfrm>
          <a:prstGeom prst="rect">
            <a:avLst/>
          </a:prstGeom>
        </p:spPr>
      </p:pic>
      <p:pic>
        <p:nvPicPr>
          <p:cNvPr id="6" name="Picture 5" descr="Schermafbeelding 2015-10-07 om 23.30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34" y="2781299"/>
            <a:ext cx="5540166" cy="551153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37344" y="8340654"/>
            <a:ext cx="1114035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sym typeface="Gill Sans"/>
              </a:rPr>
              <a:t>MRI </a:t>
            </a:r>
            <a:r>
              <a:rPr kumimoji="0" lang="nl-NL" sz="2000" b="0" i="0" u="none" strike="noStrike" cap="none" spc="0" normalizeH="0" baseline="0" dirty="0" err="1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sym typeface="Gill Sans"/>
              </a:rPr>
              <a:t>detection</a:t>
            </a:r>
            <a:r>
              <a:rPr kumimoji="0" lang="nl-NL" sz="20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sym typeface="Gill Sans"/>
              </a:rPr>
              <a:t> of </a:t>
            </a:r>
            <a:r>
              <a:rPr kumimoji="0" lang="nl-NL" sz="2000" b="0" i="0" u="none" strike="noStrike" cap="none" spc="0" normalizeH="0" baseline="0" dirty="0" err="1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sym typeface="Gill Sans"/>
              </a:rPr>
              <a:t>abducturcuff</a:t>
            </a:r>
            <a:r>
              <a:rPr lang="nl-NL" sz="2000" dirty="0" err="1" smtClean="0">
                <a:solidFill>
                  <a:schemeClr val="tx2">
                    <a:lumMod val="10000"/>
                  </a:schemeClr>
                </a:solidFill>
              </a:rPr>
              <a:t>tears</a:t>
            </a:r>
            <a:r>
              <a:rPr lang="nl-NL" sz="2000" dirty="0" smtClean="0">
                <a:solidFill>
                  <a:schemeClr val="tx2">
                    <a:lumMod val="10000"/>
                  </a:schemeClr>
                </a:solidFill>
              </a:rPr>
              <a:t>: 73% </a:t>
            </a:r>
            <a:r>
              <a:rPr lang="nl-NL" sz="2000" dirty="0" err="1" smtClean="0">
                <a:solidFill>
                  <a:schemeClr val="tx2">
                    <a:lumMod val="10000"/>
                  </a:schemeClr>
                </a:solidFill>
              </a:rPr>
              <a:t>sensitivity</a:t>
            </a:r>
            <a:r>
              <a:rPr lang="nl-NL" sz="2000" dirty="0" smtClean="0">
                <a:solidFill>
                  <a:schemeClr val="tx2">
                    <a:lumMod val="10000"/>
                  </a:schemeClr>
                </a:solidFill>
              </a:rPr>
              <a:t> 95% </a:t>
            </a:r>
            <a:r>
              <a:rPr lang="nl-NL" sz="2000" dirty="0" err="1" smtClean="0">
                <a:solidFill>
                  <a:schemeClr val="tx2">
                    <a:lumMod val="10000"/>
                  </a:schemeClr>
                </a:solidFill>
              </a:rPr>
              <a:t>specificity</a:t>
            </a:r>
            <a:r>
              <a:rPr lang="nl-NL" sz="2000" dirty="0" smtClean="0">
                <a:solidFill>
                  <a:schemeClr val="tx2">
                    <a:lumMod val="10000"/>
                  </a:schemeClr>
                </a:solidFill>
              </a:rPr>
              <a:t>. Howell GE. J </a:t>
            </a:r>
            <a:r>
              <a:rPr lang="nl-NL" sz="2000" dirty="0" err="1" smtClean="0">
                <a:solidFill>
                  <a:schemeClr val="tx2">
                    <a:lumMod val="10000"/>
                  </a:schemeClr>
                </a:solidFill>
              </a:rPr>
              <a:t>Arthroplasty</a:t>
            </a:r>
            <a:r>
              <a:rPr lang="nl-NL" sz="2000" dirty="0" smtClean="0">
                <a:solidFill>
                  <a:schemeClr val="tx2">
                    <a:lumMod val="10000"/>
                  </a:schemeClr>
                </a:solidFill>
              </a:rPr>
              <a:t> 2001</a:t>
            </a:r>
            <a:endParaRPr kumimoji="0" lang="nl-NL" sz="20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919328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Schermafbeelding 2018-09-24 om 23.24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1396999"/>
            <a:ext cx="12660956" cy="625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075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MRI </a:t>
            </a:r>
            <a:r>
              <a:rPr lang="en-US" dirty="0" smtClean="0"/>
              <a:t>pelvis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fbeelding 3" descr="Schermafbeelding 2015-11-27 om 20.03.3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2" t="31147" r="28922" b="12153"/>
          <a:stretch/>
        </p:blipFill>
        <p:spPr>
          <a:xfrm>
            <a:off x="1607447" y="2643086"/>
            <a:ext cx="5168794" cy="3361789"/>
          </a:xfrm>
          <a:prstGeom prst="rect">
            <a:avLst/>
          </a:prstGeom>
        </p:spPr>
      </p:pic>
      <p:pic>
        <p:nvPicPr>
          <p:cNvPr id="7" name="Afbeelding 6" descr="Schermafbeelding 2015-11-27 om 20.04.2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4" t="32764" r="30386" b="12303"/>
          <a:stretch/>
        </p:blipFill>
        <p:spPr>
          <a:xfrm>
            <a:off x="6776241" y="2643086"/>
            <a:ext cx="4947968" cy="3361789"/>
          </a:xfrm>
          <a:prstGeom prst="rect">
            <a:avLst/>
          </a:prstGeom>
        </p:spPr>
      </p:pic>
      <p:pic>
        <p:nvPicPr>
          <p:cNvPr id="9" name="Afbeelding 8" descr="Schermafbeelding 2015-11-27 om 20.07.2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9" t="46400" r="29479" b="13175"/>
          <a:stretch/>
        </p:blipFill>
        <p:spPr>
          <a:xfrm>
            <a:off x="1607447" y="6004875"/>
            <a:ext cx="5168794" cy="2470644"/>
          </a:xfrm>
          <a:prstGeom prst="rect">
            <a:avLst/>
          </a:prstGeom>
        </p:spPr>
      </p:pic>
      <p:pic>
        <p:nvPicPr>
          <p:cNvPr id="10" name="Afbeelding 9" descr="Schermafbeelding 2015-11-27 om 20.08.2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9" t="20607" r="21875" b="33884"/>
          <a:stretch/>
        </p:blipFill>
        <p:spPr>
          <a:xfrm>
            <a:off x="6399373" y="5995673"/>
            <a:ext cx="5324836" cy="2479846"/>
          </a:xfrm>
          <a:prstGeom prst="rect">
            <a:avLst/>
          </a:prstGeom>
        </p:spPr>
      </p:pic>
      <p:pic>
        <p:nvPicPr>
          <p:cNvPr id="11" name="Afbeelding 10" descr="Schermafbeelding 2015-11-27 om 20.06.0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9" t="73436" r="14505" b="11573"/>
          <a:stretch/>
        </p:blipFill>
        <p:spPr>
          <a:xfrm>
            <a:off x="4453993" y="2550892"/>
            <a:ext cx="4336067" cy="308415"/>
          </a:xfrm>
          <a:prstGeom prst="rect">
            <a:avLst/>
          </a:prstGeom>
        </p:spPr>
      </p:pic>
      <p:pic>
        <p:nvPicPr>
          <p:cNvPr id="12" name="Afbeelding 11" descr="Schermafbeelding 2015-11-27 om 20.06.0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t="41779" r="54480" b="40144"/>
          <a:stretch/>
        </p:blipFill>
        <p:spPr>
          <a:xfrm>
            <a:off x="2984446" y="8475519"/>
            <a:ext cx="1895896" cy="371912"/>
          </a:xfrm>
          <a:prstGeom prst="rect">
            <a:avLst/>
          </a:prstGeom>
        </p:spPr>
      </p:pic>
      <p:pic>
        <p:nvPicPr>
          <p:cNvPr id="13" name="Afbeelding 12" descr="Schermafbeelding 2015-11-27 om 20.06.0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0" t="10564" r="48487" b="70037"/>
          <a:stretch/>
        </p:blipFill>
        <p:spPr>
          <a:xfrm>
            <a:off x="8195891" y="8475519"/>
            <a:ext cx="2258747" cy="39912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626576" y="8899417"/>
            <a:ext cx="7085984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800" b="0" i="0" u="none" strike="noStrike" cap="none" spc="0" normalizeH="0" baseline="0" dirty="0" err="1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Tendon</a:t>
            </a:r>
            <a:r>
              <a:rPr kumimoji="0" lang="nl-NL" sz="3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</a:t>
            </a:r>
            <a:r>
              <a:rPr kumimoji="0" lang="nl-NL" sz="3800" b="0" i="0" u="none" strike="noStrike" cap="none" spc="0" normalizeH="0" baseline="0" dirty="0" err="1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tear</a:t>
            </a:r>
            <a:r>
              <a:rPr kumimoji="0" lang="nl-NL" sz="3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? </a:t>
            </a:r>
            <a:r>
              <a:rPr kumimoji="0" lang="nl-NL" sz="3800" b="0" i="0" u="none" strike="noStrike" cap="none" spc="0" normalizeH="0" baseline="0" dirty="0" err="1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Muscle</a:t>
            </a:r>
            <a:r>
              <a:rPr kumimoji="0" lang="nl-NL" sz="3800" b="0" i="0" u="none" strike="noStrike" cap="none" spc="0" normalizeH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</a:t>
            </a:r>
            <a:r>
              <a:rPr kumimoji="0" lang="nl-NL" sz="3800" b="0" i="0" u="none" strike="noStrike" cap="none" spc="0" normalizeH="0" dirty="0" err="1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degeneration</a:t>
            </a:r>
            <a:r>
              <a:rPr kumimoji="0" lang="nl-NL" sz="3800" b="0" i="0" u="none" strike="noStrike" cap="none" spc="0" normalizeH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?</a:t>
            </a:r>
            <a:endParaRPr kumimoji="0" lang="nl-NL" sz="38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031262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Conservative treatment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>
              <a:defRPr/>
            </a:pPr>
            <a:r>
              <a:rPr lang="en-US" dirty="0" smtClean="0"/>
              <a:t>NSAID</a:t>
            </a:r>
          </a:p>
          <a:p>
            <a:pPr marL="889000" eaLnBrk="1" hangingPunct="1">
              <a:defRPr/>
            </a:pPr>
            <a:r>
              <a:rPr lang="en-US" dirty="0" smtClean="0"/>
              <a:t>Elevation contralateral leg</a:t>
            </a:r>
          </a:p>
          <a:p>
            <a:pPr marL="889000" eaLnBrk="1" hangingPunct="1">
              <a:defRPr/>
            </a:pPr>
            <a:r>
              <a:rPr lang="en-US" dirty="0" err="1" smtClean="0"/>
              <a:t>Fysio</a:t>
            </a:r>
            <a:r>
              <a:rPr lang="en-US" dirty="0" smtClean="0"/>
              <a:t> / fitness: </a:t>
            </a:r>
          </a:p>
          <a:p>
            <a:pPr marL="1333500" lvl="1" eaLnBrk="1" hangingPunct="1">
              <a:defRPr/>
            </a:pPr>
            <a:r>
              <a:rPr lang="en-US" sz="2800" dirty="0" smtClean="0"/>
              <a:t>Pelvic </a:t>
            </a:r>
            <a:r>
              <a:rPr lang="en-US" sz="2800" dirty="0" err="1" smtClean="0"/>
              <a:t>stabilisation</a:t>
            </a:r>
            <a:r>
              <a:rPr lang="en-US" sz="2800" dirty="0" smtClean="0"/>
              <a:t> exercises</a:t>
            </a:r>
          </a:p>
          <a:p>
            <a:pPr marL="1333500" lvl="1" eaLnBrk="1" hangingPunct="1">
              <a:defRPr/>
            </a:pPr>
            <a:r>
              <a:rPr lang="en-US" sz="2800" dirty="0" smtClean="0"/>
              <a:t>Stretching fascia </a:t>
            </a:r>
            <a:r>
              <a:rPr lang="en-US" sz="2800" dirty="0" err="1" smtClean="0"/>
              <a:t>lata</a:t>
            </a:r>
            <a:endParaRPr lang="en-US" sz="2800" dirty="0" smtClean="0"/>
          </a:p>
          <a:p>
            <a:pPr marL="1333500" lvl="1" eaLnBrk="1" hangingPunct="1">
              <a:defRPr/>
            </a:pPr>
            <a:r>
              <a:rPr lang="en-US" sz="2800" dirty="0" smtClean="0"/>
              <a:t>Eccentric training</a:t>
            </a:r>
            <a:endParaRPr lang="en-US" sz="2800" dirty="0"/>
          </a:p>
        </p:txBody>
      </p:sp>
      <p:pic>
        <p:nvPicPr>
          <p:cNvPr id="2" name="Afbeelding 1" descr="Schermafbeelding 2015-11-28 om 07.43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668" y="2383102"/>
            <a:ext cx="4646339" cy="580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437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Conservative treatment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>
              <a:defRPr/>
            </a:pPr>
            <a:r>
              <a:rPr lang="en-US" sz="2800" dirty="0" smtClean="0"/>
              <a:t>ESWT</a:t>
            </a:r>
          </a:p>
          <a:p>
            <a:pPr marL="1333500" lvl="1" eaLnBrk="1" hangingPunct="1">
              <a:defRPr/>
            </a:pPr>
            <a:r>
              <a:rPr lang="en-US" sz="2800" dirty="0" smtClean="0"/>
              <a:t>Insertion </a:t>
            </a:r>
            <a:r>
              <a:rPr lang="en-US" sz="2800" dirty="0" err="1" smtClean="0"/>
              <a:t>tendinopathy</a:t>
            </a:r>
            <a:endParaRPr lang="en-US" sz="2800" dirty="0" smtClean="0"/>
          </a:p>
          <a:p>
            <a:pPr marL="1333500" lvl="1" eaLnBrk="1" hangingPunct="1">
              <a:defRPr/>
            </a:pPr>
            <a:r>
              <a:rPr lang="en-US" sz="2800" dirty="0" smtClean="0"/>
              <a:t>Contra-indicated if (partial) tear of the </a:t>
            </a:r>
            <a:r>
              <a:rPr lang="en-US" sz="2800" dirty="0" err="1" smtClean="0"/>
              <a:t>abductorcuff</a:t>
            </a:r>
            <a:r>
              <a:rPr lang="en-US" sz="2800" dirty="0" smtClean="0"/>
              <a:t> ?</a:t>
            </a:r>
          </a:p>
          <a:p>
            <a:pPr marL="889000" eaLnBrk="1" hangingPunct="1">
              <a:defRPr/>
            </a:pPr>
            <a:r>
              <a:rPr lang="en-US" sz="2800" dirty="0" smtClean="0"/>
              <a:t>Infiltration cortisone </a:t>
            </a:r>
            <a:endParaRPr lang="en-US" sz="2800" dirty="0"/>
          </a:p>
          <a:p>
            <a:pPr marL="1181100" lvl="1">
              <a:defRPr/>
            </a:pPr>
            <a:r>
              <a:rPr lang="en-US" sz="2800" dirty="0" smtClean="0"/>
              <a:t>Bursitis </a:t>
            </a:r>
            <a:r>
              <a:rPr lang="en-US" sz="2800" dirty="0" err="1" smtClean="0"/>
              <a:t>trochanterica</a:t>
            </a:r>
            <a:endParaRPr lang="en-US" sz="2800" dirty="0"/>
          </a:p>
          <a:p>
            <a:pPr marL="1625600" lvl="2">
              <a:defRPr/>
            </a:pPr>
            <a:r>
              <a:rPr lang="en-US" sz="2800" dirty="0" smtClean="0"/>
              <a:t>No resistance !</a:t>
            </a:r>
          </a:p>
          <a:p>
            <a:pPr marL="1625600" lvl="2">
              <a:defRPr/>
            </a:pPr>
            <a:r>
              <a:rPr lang="en-US" sz="2800" dirty="0" smtClean="0"/>
              <a:t>Cortisone and tendon tears?</a:t>
            </a:r>
          </a:p>
        </p:txBody>
      </p:sp>
      <p:pic>
        <p:nvPicPr>
          <p:cNvPr id="39939" name="Picture 3" descr="injectie bur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b="3339"/>
          <a:stretch>
            <a:fillRect/>
          </a:stretch>
        </p:blipFill>
        <p:spPr bwMode="auto">
          <a:xfrm>
            <a:off x="8117170" y="5407434"/>
            <a:ext cx="3355450" cy="326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0391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Conservative treatment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>
              <a:defRPr/>
            </a:pPr>
            <a:r>
              <a:rPr lang="en-US" sz="2800" dirty="0" smtClean="0"/>
              <a:t>Infiltration PRP ?</a:t>
            </a:r>
          </a:p>
          <a:p>
            <a:pPr marL="1181100" lvl="1">
              <a:defRPr/>
            </a:pPr>
            <a:r>
              <a:rPr lang="en-US" sz="2800" dirty="0" smtClean="0"/>
              <a:t>Fitzpatrick J. Am J Sports Med 2018</a:t>
            </a:r>
          </a:p>
          <a:p>
            <a:pPr marL="1473200" lvl="2">
              <a:defRPr/>
            </a:pPr>
            <a:r>
              <a:rPr lang="en-US" sz="2800" dirty="0" smtClean="0"/>
              <a:t>Level 1 randomized; double-blind controlled trial</a:t>
            </a:r>
          </a:p>
          <a:p>
            <a:pPr marL="1778000" lvl="3">
              <a:defRPr/>
            </a:pPr>
            <a:r>
              <a:rPr lang="en-US" sz="2800" dirty="0" smtClean="0"/>
              <a:t>80/228 enrolled	 </a:t>
            </a:r>
          </a:p>
          <a:p>
            <a:pPr marL="2070100" lvl="4">
              <a:defRPr/>
            </a:pPr>
            <a:r>
              <a:rPr lang="en-US" sz="2000" dirty="0" smtClean="0"/>
              <a:t>included: </a:t>
            </a:r>
            <a:r>
              <a:rPr lang="en-US" sz="2000" dirty="0" err="1" smtClean="0"/>
              <a:t>buritis</a:t>
            </a:r>
            <a:r>
              <a:rPr lang="en-US" sz="2000" dirty="0" smtClean="0"/>
              <a:t> - </a:t>
            </a:r>
            <a:r>
              <a:rPr lang="en-US" sz="2000" dirty="0" err="1" smtClean="0"/>
              <a:t>tendinopathie</a:t>
            </a:r>
            <a:r>
              <a:rPr lang="en-US" sz="2000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partial tear</a:t>
            </a:r>
          </a:p>
          <a:p>
            <a:pPr marL="2070100" lvl="4">
              <a:defRPr/>
            </a:pPr>
            <a:r>
              <a:rPr lang="en-US" sz="2000" dirty="0" smtClean="0"/>
              <a:t>(excluded: full thickness tear, previous surgery, </a:t>
            </a:r>
            <a:r>
              <a:rPr lang="en-US" sz="2000" dirty="0" err="1" smtClean="0"/>
              <a:t>osteoartritis</a:t>
            </a:r>
            <a:r>
              <a:rPr lang="en-US" sz="2000" dirty="0" smtClean="0"/>
              <a:t>, sciatica,..)</a:t>
            </a:r>
          </a:p>
          <a:p>
            <a:pPr marL="1778000" lvl="3">
              <a:defRPr/>
            </a:pPr>
            <a:r>
              <a:rPr lang="en-US" sz="2800" dirty="0" smtClean="0"/>
              <a:t>Conclusion: </a:t>
            </a:r>
            <a:r>
              <a:rPr lang="en-US" sz="2800" dirty="0" err="1" smtClean="0"/>
              <a:t>tendinopathy</a:t>
            </a:r>
            <a:r>
              <a:rPr lang="en-US" sz="2800" dirty="0" smtClean="0"/>
              <a:t> &gt;4m greater clinical improvement after 12w with single PRP injection compared to single cortisone</a:t>
            </a:r>
          </a:p>
        </p:txBody>
      </p:sp>
    </p:spTree>
    <p:extLst>
      <p:ext uri="{BB962C8B-B14F-4D97-AF65-F5344CB8AC3E}">
        <p14:creationId xmlns:p14="http://schemas.microsoft.com/office/powerpoint/2010/main" val="7992957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Operative treatment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Primary repair : suture anchors</a:t>
            </a:r>
          </a:p>
          <a:p>
            <a:pPr lvl="1"/>
            <a:r>
              <a:rPr lang="en-US" sz="2400" dirty="0" smtClean="0"/>
              <a:t>Open</a:t>
            </a:r>
          </a:p>
          <a:p>
            <a:pPr lvl="1"/>
            <a:r>
              <a:rPr lang="en-US" sz="2400" dirty="0" smtClean="0"/>
              <a:t>Endoscopic</a:t>
            </a:r>
          </a:p>
          <a:p>
            <a:r>
              <a:rPr lang="en-US" dirty="0" smtClean="0"/>
              <a:t>Transposition</a:t>
            </a:r>
          </a:p>
          <a:p>
            <a:pPr lvl="1"/>
            <a:r>
              <a:rPr lang="en-US" sz="2400" dirty="0" smtClean="0"/>
              <a:t>Gluteus </a:t>
            </a:r>
            <a:r>
              <a:rPr lang="en-US" sz="2400" dirty="0" err="1" smtClean="0"/>
              <a:t>maximus</a:t>
            </a:r>
            <a:r>
              <a:rPr lang="en-US" sz="2400" dirty="0" smtClean="0"/>
              <a:t> </a:t>
            </a:r>
            <a:r>
              <a:rPr lang="en-US" sz="2400" dirty="0" err="1" smtClean="0"/>
              <a:t>transfert</a:t>
            </a:r>
            <a:endParaRPr lang="en-US" sz="2400" dirty="0" smtClean="0"/>
          </a:p>
          <a:p>
            <a:pPr lvl="1"/>
            <a:r>
              <a:rPr lang="en-US" sz="2400" dirty="0" smtClean="0"/>
              <a:t>Fascia </a:t>
            </a:r>
            <a:r>
              <a:rPr lang="en-US" sz="2400" dirty="0" err="1" smtClean="0"/>
              <a:t>lata</a:t>
            </a:r>
            <a:r>
              <a:rPr lang="en-US" sz="2400" dirty="0" smtClean="0"/>
              <a:t> </a:t>
            </a:r>
            <a:r>
              <a:rPr lang="en-US" sz="2400" dirty="0" err="1" smtClean="0"/>
              <a:t>tenodesis</a:t>
            </a:r>
            <a:endParaRPr lang="en-US" sz="2400" dirty="0" smtClean="0"/>
          </a:p>
          <a:p>
            <a:pPr lvl="1"/>
            <a:r>
              <a:rPr lang="en-US" sz="2400" dirty="0" err="1" smtClean="0"/>
              <a:t>Vastus</a:t>
            </a:r>
            <a:r>
              <a:rPr lang="en-US" sz="2400" dirty="0" smtClean="0"/>
              <a:t> </a:t>
            </a:r>
            <a:r>
              <a:rPr lang="en-US" sz="2400" dirty="0" err="1" smtClean="0"/>
              <a:t>lateralis</a:t>
            </a:r>
            <a:r>
              <a:rPr lang="en-US" sz="2400" dirty="0" smtClean="0"/>
              <a:t> </a:t>
            </a:r>
            <a:r>
              <a:rPr lang="en-US" sz="2400" dirty="0" err="1" smtClean="0"/>
              <a:t>transfert</a:t>
            </a:r>
            <a:endParaRPr lang="en-US" sz="2400" dirty="0" smtClean="0"/>
          </a:p>
          <a:p>
            <a:r>
              <a:rPr lang="en-US" dirty="0" smtClean="0"/>
              <a:t>Tissue augmentation</a:t>
            </a:r>
          </a:p>
          <a:p>
            <a:endParaRPr lang="en-US" dirty="0"/>
          </a:p>
        </p:txBody>
      </p:sp>
      <p:pic>
        <p:nvPicPr>
          <p:cNvPr id="4" name="Afbeelding 3" descr="Schermafbeelding 2015-11-27 om 20.09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1" t="16519" r="28643" b="13916"/>
          <a:stretch/>
        </p:blipFill>
        <p:spPr>
          <a:xfrm>
            <a:off x="7438442" y="2993433"/>
            <a:ext cx="3873431" cy="51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947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Open </a:t>
            </a:r>
            <a:r>
              <a:rPr lang="nl-NL" dirty="0" err="1" smtClean="0"/>
              <a:t>primary</a:t>
            </a:r>
            <a:r>
              <a:rPr lang="nl-NL" dirty="0" smtClean="0"/>
              <a:t> </a:t>
            </a:r>
            <a:r>
              <a:rPr lang="nl-NL" dirty="0" err="1" smtClean="0"/>
              <a:t>repair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Partial</a:t>
            </a:r>
            <a:r>
              <a:rPr lang="nl-NL" dirty="0" smtClean="0"/>
              <a:t> </a:t>
            </a:r>
            <a:r>
              <a:rPr lang="nl-NL" dirty="0" err="1" smtClean="0"/>
              <a:t>thickness</a:t>
            </a:r>
            <a:r>
              <a:rPr lang="nl-NL" dirty="0" smtClean="0"/>
              <a:t> </a:t>
            </a:r>
            <a:r>
              <a:rPr lang="nl-NL" dirty="0" err="1" smtClean="0"/>
              <a:t>tear</a:t>
            </a:r>
            <a:endParaRPr lang="nl-NL" dirty="0" smtClean="0"/>
          </a:p>
          <a:p>
            <a:pPr lvl="1"/>
            <a:r>
              <a:rPr lang="nl-NL" dirty="0" err="1" smtClean="0"/>
              <a:t>Excision</a:t>
            </a:r>
            <a:r>
              <a:rPr lang="nl-NL" dirty="0" smtClean="0"/>
              <a:t> </a:t>
            </a:r>
            <a:r>
              <a:rPr lang="nl-NL" dirty="0" err="1" smtClean="0"/>
              <a:t>bursa</a:t>
            </a:r>
            <a:r>
              <a:rPr lang="nl-NL" dirty="0" smtClean="0"/>
              <a:t> </a:t>
            </a:r>
            <a:r>
              <a:rPr lang="nl-NL" dirty="0" err="1" smtClean="0"/>
              <a:t>if</a:t>
            </a:r>
            <a:r>
              <a:rPr lang="nl-NL" dirty="0" smtClean="0"/>
              <a:t> </a:t>
            </a:r>
            <a:r>
              <a:rPr lang="nl-NL" dirty="0" err="1" smtClean="0"/>
              <a:t>inflamed</a:t>
            </a:r>
            <a:endParaRPr lang="nl-NL" dirty="0" smtClean="0"/>
          </a:p>
          <a:p>
            <a:pPr lvl="1"/>
            <a:r>
              <a:rPr lang="nl-NL" dirty="0" smtClean="0"/>
              <a:t>NO </a:t>
            </a:r>
            <a:r>
              <a:rPr lang="nl-NL" dirty="0" err="1" smtClean="0"/>
              <a:t>resection</a:t>
            </a:r>
            <a:r>
              <a:rPr lang="nl-NL" dirty="0" smtClean="0"/>
              <a:t> of fascia </a:t>
            </a:r>
            <a:r>
              <a:rPr lang="nl-NL" dirty="0" err="1" smtClean="0"/>
              <a:t>lata</a:t>
            </a:r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grpSp>
        <p:nvGrpSpPr>
          <p:cNvPr id="12" name="Groeperen 11"/>
          <p:cNvGrpSpPr/>
          <p:nvPr/>
        </p:nvGrpSpPr>
        <p:grpSpPr>
          <a:xfrm>
            <a:off x="131906" y="5176711"/>
            <a:ext cx="12821994" cy="3385848"/>
            <a:chOff x="131906" y="4195398"/>
            <a:chExt cx="12821994" cy="3385848"/>
          </a:xfrm>
        </p:grpSpPr>
        <p:pic>
          <p:nvPicPr>
            <p:cNvPr id="6" name="Afbeelding 5" descr="Schermafbeelding 2015-11-29 om 20.56.5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99180" y="4542352"/>
              <a:ext cx="3385126" cy="2691222"/>
            </a:xfrm>
            <a:prstGeom prst="rect">
              <a:avLst/>
            </a:prstGeom>
          </p:spPr>
        </p:pic>
        <p:pic>
          <p:nvPicPr>
            <p:cNvPr id="7" name="Afbeelding 6" descr="Schermafbeelding 2015-11-29 om 20.50.3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42349" y="4589239"/>
              <a:ext cx="3385124" cy="2597450"/>
            </a:xfrm>
            <a:prstGeom prst="rect">
              <a:avLst/>
            </a:prstGeom>
          </p:spPr>
        </p:pic>
        <p:pic>
          <p:nvPicPr>
            <p:cNvPr id="8" name="Afbeelding 7" descr="Schermafbeelding 2015-11-29 om 20.50.5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151203" y="4922060"/>
              <a:ext cx="3385847" cy="1932525"/>
            </a:xfrm>
            <a:prstGeom prst="rect">
              <a:avLst/>
            </a:prstGeom>
          </p:spPr>
        </p:pic>
        <p:pic>
          <p:nvPicPr>
            <p:cNvPr id="9" name="Afbeelding 8" descr="Schermafbeelding 2015-11-29 om 20.51.0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030592" y="5150757"/>
              <a:ext cx="3385124" cy="1474410"/>
            </a:xfrm>
            <a:prstGeom prst="rect">
              <a:avLst/>
            </a:prstGeom>
          </p:spPr>
        </p:pic>
        <p:pic>
          <p:nvPicPr>
            <p:cNvPr id="11" name="Afbeelding 10" descr="Schermafbeelding 2015-11-29 om 20.59.4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953240" y="4579864"/>
              <a:ext cx="3385119" cy="2616200"/>
            </a:xfrm>
            <a:prstGeom prst="rect">
              <a:avLst/>
            </a:prstGeom>
          </p:spPr>
        </p:pic>
        <p:pic>
          <p:nvPicPr>
            <p:cNvPr id="4" name="Afbeelding 3" descr="Schermafbeelding 2015-11-29 om 20.50.09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65042" y="5092346"/>
              <a:ext cx="3384283" cy="1590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05007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Open </a:t>
            </a:r>
            <a:r>
              <a:rPr lang="nl-NL" dirty="0" err="1" smtClean="0"/>
              <a:t>primary</a:t>
            </a:r>
            <a:r>
              <a:rPr lang="nl-NL" dirty="0" smtClean="0"/>
              <a:t> </a:t>
            </a:r>
            <a:r>
              <a:rPr lang="nl-NL" dirty="0" err="1" smtClean="0"/>
              <a:t>repair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Full </a:t>
            </a:r>
            <a:r>
              <a:rPr lang="nl-NL" dirty="0" err="1" smtClean="0"/>
              <a:t>thickness</a:t>
            </a:r>
            <a:r>
              <a:rPr lang="nl-NL" dirty="0" smtClean="0"/>
              <a:t>  </a:t>
            </a:r>
            <a:r>
              <a:rPr lang="nl-NL" dirty="0" err="1" smtClean="0"/>
              <a:t>tear</a:t>
            </a:r>
            <a:endParaRPr lang="nl-NL" dirty="0" smtClean="0"/>
          </a:p>
          <a:p>
            <a:pPr lvl="1"/>
            <a:r>
              <a:rPr lang="nl-NL" dirty="0" smtClean="0"/>
              <a:t>Double </a:t>
            </a:r>
            <a:r>
              <a:rPr lang="nl-NL" dirty="0" err="1" smtClean="0"/>
              <a:t>row</a:t>
            </a:r>
            <a:r>
              <a:rPr lang="nl-NL" dirty="0" smtClean="0"/>
              <a:t>?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Picture 3" descr="Schermafbeelding 2015-10-07 om 23.31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23887"/>
          <a:stretch/>
        </p:blipFill>
        <p:spPr>
          <a:xfrm>
            <a:off x="570366" y="4818031"/>
            <a:ext cx="12140472" cy="36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999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primary repair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5900" indent="0">
              <a:buNone/>
            </a:pPr>
            <a:endParaRPr lang="en-US" dirty="0"/>
          </a:p>
        </p:txBody>
      </p:sp>
      <p:pic>
        <p:nvPicPr>
          <p:cNvPr id="7" name="Afbeelding 6" descr="IMG_43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05" y="2593696"/>
            <a:ext cx="8111067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596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primary repair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fbeelding 4" descr="IMG_43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74" y="2684208"/>
            <a:ext cx="8240523" cy="618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261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primary repair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fbeelding 3" descr="IMG_43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24" y="2207954"/>
            <a:ext cx="8659043" cy="649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633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Incidence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Greater trochanter pain syndrome (GTPS)</a:t>
            </a:r>
          </a:p>
          <a:p>
            <a:pPr lvl="1">
              <a:defRPr/>
            </a:pPr>
            <a:r>
              <a:rPr lang="en-US" sz="2800" i="1" dirty="0" smtClean="0"/>
              <a:t>Segal et al. Arch </a:t>
            </a:r>
            <a:r>
              <a:rPr lang="en-US" sz="2800" i="1" dirty="0" err="1" smtClean="0"/>
              <a:t>Phys</a:t>
            </a:r>
            <a:r>
              <a:rPr lang="en-US" sz="2800" i="1" dirty="0" smtClean="0"/>
              <a:t> Med </a:t>
            </a:r>
            <a:r>
              <a:rPr lang="en-US" sz="2800" i="1" dirty="0" err="1" smtClean="0"/>
              <a:t>Rehad</a:t>
            </a:r>
            <a:r>
              <a:rPr lang="en-US" sz="2800" i="1" dirty="0" smtClean="0"/>
              <a:t>, 2007</a:t>
            </a:r>
          </a:p>
          <a:p>
            <a:pPr lvl="3">
              <a:defRPr/>
            </a:pPr>
            <a:r>
              <a:rPr lang="en-US" sz="2800" dirty="0" smtClean="0"/>
              <a:t>3026 adults </a:t>
            </a:r>
            <a:r>
              <a:rPr lang="en-US" sz="2800" dirty="0" smtClean="0">
                <a:solidFill>
                  <a:schemeClr val="bg1"/>
                </a:solidFill>
              </a:rPr>
              <a:t>50-79 </a:t>
            </a:r>
            <a:r>
              <a:rPr lang="en-US" sz="2800" dirty="0" err="1" smtClean="0">
                <a:solidFill>
                  <a:schemeClr val="bg1"/>
                </a:solidFill>
              </a:rPr>
              <a:t>jaar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3">
              <a:defRPr/>
            </a:pPr>
            <a:r>
              <a:rPr lang="en-US" sz="2800" dirty="0">
                <a:solidFill>
                  <a:srgbClr val="FF0000"/>
                </a:solidFill>
              </a:rPr>
              <a:t>W</a:t>
            </a:r>
            <a:r>
              <a:rPr lang="en-US" sz="2800" dirty="0" smtClean="0">
                <a:solidFill>
                  <a:srgbClr val="FF0000"/>
                </a:solidFill>
              </a:rPr>
              <a:t>omen: 15 % </a:t>
            </a:r>
            <a:r>
              <a:rPr lang="en-US" sz="2800" dirty="0" smtClean="0"/>
              <a:t>unilateral, 8,5% bilateral</a:t>
            </a:r>
          </a:p>
          <a:p>
            <a:pPr lvl="3">
              <a:defRPr/>
            </a:pPr>
            <a:r>
              <a:rPr lang="en-US" sz="2800" dirty="0" smtClean="0"/>
              <a:t>Men: 6,6% unilateral, 1,9% </a:t>
            </a:r>
            <a:r>
              <a:rPr lang="en-US" sz="2800" dirty="0" err="1" smtClean="0"/>
              <a:t>bilateaal</a:t>
            </a:r>
            <a:endParaRPr lang="en-US" sz="2800" dirty="0" smtClean="0"/>
          </a:p>
          <a:p>
            <a:pPr lvl="1">
              <a:defRPr/>
            </a:pPr>
            <a:r>
              <a:rPr lang="en-US" sz="2800" i="1" dirty="0" smtClean="0"/>
              <a:t>Williams et al. </a:t>
            </a:r>
            <a:r>
              <a:rPr lang="en-US" sz="2800" i="1" dirty="0" err="1" smtClean="0"/>
              <a:t>Anesth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Analg</a:t>
            </a:r>
            <a:r>
              <a:rPr lang="en-US" sz="2800" i="1" dirty="0" smtClean="0"/>
              <a:t>, 2009</a:t>
            </a:r>
          </a:p>
          <a:p>
            <a:pPr lvl="3">
              <a:defRPr/>
            </a:pPr>
            <a:r>
              <a:rPr lang="en-US" sz="2800" dirty="0" smtClean="0"/>
              <a:t>Estimated incidence 1,8/1000 persons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41434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primary repair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fbeelding 3" descr="IMG_43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96" y="2207960"/>
            <a:ext cx="8875520" cy="66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997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primary repair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fbeelding 3" descr="IMG_43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82" y="2586793"/>
            <a:ext cx="8370408" cy="627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847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primary repair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fbeelding 3" descr="IMG_43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02" y="2121368"/>
            <a:ext cx="8846655" cy="663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714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primary repair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fbeelding 3" descr="IMG_43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21" y="2164665"/>
            <a:ext cx="8933246" cy="669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568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primary repair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fbeelding 3" descr="IMG_43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87" y="2634418"/>
            <a:ext cx="9093082" cy="623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971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primary repair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Afbeelding 5" descr="IMG_43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80" y="2262080"/>
            <a:ext cx="8803360" cy="66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998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primary repair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Close fascia</a:t>
            </a:r>
          </a:p>
          <a:p>
            <a:pPr lvl="1"/>
            <a:r>
              <a:rPr lang="en-US" dirty="0" smtClean="0"/>
              <a:t>NO excision of fascia at greater trochanter</a:t>
            </a:r>
          </a:p>
          <a:p>
            <a:r>
              <a:rPr lang="en-US" dirty="0" smtClean="0"/>
              <a:t>LIA</a:t>
            </a:r>
          </a:p>
          <a:p>
            <a:r>
              <a:rPr lang="en-US" dirty="0" smtClean="0"/>
              <a:t>No drain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tranexamid</a:t>
            </a:r>
            <a:r>
              <a:rPr lang="en-US" dirty="0" smtClean="0"/>
              <a:t> acid (</a:t>
            </a:r>
            <a:r>
              <a:rPr lang="en-US" dirty="0" err="1" smtClean="0"/>
              <a:t>Exacyl</a:t>
            </a:r>
            <a:r>
              <a:rPr lang="en-US" dirty="0" smtClean="0"/>
              <a:t>)</a:t>
            </a:r>
          </a:p>
          <a:p>
            <a:pPr marL="2159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0693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Endoscopic repair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hermafbeelding 2015-10-09 om 07.00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6" t="19520" r="28277" b="33095"/>
          <a:stretch/>
        </p:blipFill>
        <p:spPr>
          <a:xfrm>
            <a:off x="2186118" y="2781300"/>
            <a:ext cx="9010462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286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Transposition</a:t>
            </a:r>
            <a:r>
              <a:rPr lang="nl-NL" dirty="0" smtClean="0"/>
              <a:t>: </a:t>
            </a:r>
            <a:r>
              <a:rPr lang="nl-NL" dirty="0" err="1" smtClean="0"/>
              <a:t>Gluteus</a:t>
            </a:r>
            <a:r>
              <a:rPr lang="nl-NL" dirty="0" smtClean="0"/>
              <a:t> maximus transfert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27100" y="2781300"/>
            <a:ext cx="5692005" cy="6083300"/>
          </a:xfrm>
        </p:spPr>
        <p:txBody>
          <a:bodyPr/>
          <a:lstStyle/>
          <a:p>
            <a:r>
              <a:rPr lang="nl-NL" dirty="0" smtClean="0"/>
              <a:t>Whiteside LA, </a:t>
            </a:r>
          </a:p>
          <a:p>
            <a:pPr lvl="1"/>
            <a:r>
              <a:rPr lang="nl-NL" dirty="0" err="1" smtClean="0"/>
              <a:t>Clin</a:t>
            </a:r>
            <a:r>
              <a:rPr lang="nl-NL" dirty="0" smtClean="0"/>
              <a:t> </a:t>
            </a:r>
            <a:r>
              <a:rPr lang="nl-NL" dirty="0" err="1" smtClean="0"/>
              <a:t>Orthop</a:t>
            </a:r>
            <a:r>
              <a:rPr lang="nl-NL" dirty="0" smtClean="0"/>
              <a:t>, 2006</a:t>
            </a:r>
            <a:endParaRPr lang="nl-NL" dirty="0"/>
          </a:p>
        </p:txBody>
      </p:sp>
      <p:pic>
        <p:nvPicPr>
          <p:cNvPr id="4" name="Picture 4" descr="Schermafbeelding 2015-10-07 om 23.42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05" y="3187700"/>
            <a:ext cx="50419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071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Transposition: gluteus max </a:t>
            </a:r>
            <a:r>
              <a:rPr lang="en-US" dirty="0" err="1" smtClean="0"/>
              <a:t>transfert</a:t>
            </a:r>
            <a:r>
              <a:rPr lang="en-US" dirty="0" smtClean="0"/>
              <a:t> (Whiteside)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hermafbeelding 2015-10-07 om 23.40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92" y="2781300"/>
            <a:ext cx="5461000" cy="6489700"/>
          </a:xfrm>
          <a:prstGeom prst="rect">
            <a:avLst/>
          </a:prstGeom>
        </p:spPr>
      </p:pic>
      <p:pic>
        <p:nvPicPr>
          <p:cNvPr id="5" name="Picture 4" descr="Schermafbeelding 2015-10-07 om 23.4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68" y="2705100"/>
            <a:ext cx="52197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180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Incidence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i="1" dirty="0" smtClean="0"/>
              <a:t>Bunker, JBJS Br, 1997</a:t>
            </a:r>
          </a:p>
          <a:p>
            <a:pPr lvl="2">
              <a:defRPr/>
            </a:pPr>
            <a:r>
              <a:rPr lang="en-US" dirty="0" smtClean="0"/>
              <a:t>50 patients with hip fracture: 20% rupture</a:t>
            </a:r>
          </a:p>
          <a:p>
            <a:pPr>
              <a:defRPr/>
            </a:pPr>
            <a:r>
              <a:rPr lang="en-US" i="1" dirty="0" smtClean="0"/>
              <a:t>Hendry, Arch Ortho </a:t>
            </a:r>
            <a:r>
              <a:rPr lang="en-US" i="1" dirty="0" err="1" smtClean="0"/>
              <a:t>Traumat</a:t>
            </a:r>
            <a:r>
              <a:rPr lang="en-US" i="1" dirty="0" smtClean="0"/>
              <a:t> </a:t>
            </a:r>
            <a:r>
              <a:rPr lang="en-US" i="1" dirty="0" err="1" smtClean="0"/>
              <a:t>Surg</a:t>
            </a:r>
            <a:r>
              <a:rPr lang="en-US" i="1" dirty="0" smtClean="0"/>
              <a:t>, 2012</a:t>
            </a:r>
          </a:p>
          <a:p>
            <a:pPr lvl="2">
              <a:defRPr/>
            </a:pPr>
            <a:r>
              <a:rPr lang="en-US" dirty="0" smtClean="0"/>
              <a:t>835 THA, 25% gluteal tendon tear, elderly women</a:t>
            </a:r>
          </a:p>
          <a:p>
            <a:pPr lvl="3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45494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Transposition: gluteus max </a:t>
            </a:r>
            <a:r>
              <a:rPr lang="en-US" dirty="0" err="1" smtClean="0"/>
              <a:t>transfert</a:t>
            </a:r>
            <a:r>
              <a:rPr lang="en-US" dirty="0" smtClean="0"/>
              <a:t> (Whiteside)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hermafbeelding 2015-10-07 om 23.40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89" y="2781300"/>
            <a:ext cx="4286138" cy="6126320"/>
          </a:xfrm>
          <a:prstGeom prst="rect">
            <a:avLst/>
          </a:prstGeom>
        </p:spPr>
      </p:pic>
      <p:pic>
        <p:nvPicPr>
          <p:cNvPr id="7" name="Picture 6" descr="Schermafbeelding 2015-10-07 om 23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04" y="2781300"/>
            <a:ext cx="4497123" cy="598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687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Transposition: gluteus max </a:t>
            </a:r>
            <a:r>
              <a:rPr lang="en-US" dirty="0" err="1" smtClean="0"/>
              <a:t>transfert</a:t>
            </a:r>
            <a:r>
              <a:rPr lang="en-US" dirty="0" smtClean="0"/>
              <a:t> (Whiteside)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hermafbeelding 2015-10-07 om 23.41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03" y="2781300"/>
            <a:ext cx="4300597" cy="6210639"/>
          </a:xfrm>
          <a:prstGeom prst="rect">
            <a:avLst/>
          </a:prstGeom>
        </p:spPr>
      </p:pic>
      <p:pic>
        <p:nvPicPr>
          <p:cNvPr id="5" name="Picture 4" descr="Schermafbeelding 2015-10-07 om 23.41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68712"/>
            <a:ext cx="54483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51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Transposition: gluteus max </a:t>
            </a:r>
            <a:r>
              <a:rPr lang="en-US" dirty="0" err="1" smtClean="0"/>
              <a:t>transfert</a:t>
            </a:r>
            <a:r>
              <a:rPr lang="en-US" dirty="0" smtClean="0"/>
              <a:t> (Whiteside)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hermafbeelding 2015-10-07 om 23.41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3722828"/>
            <a:ext cx="5067300" cy="4254500"/>
          </a:xfrm>
          <a:prstGeom prst="rect">
            <a:avLst/>
          </a:prstGeom>
        </p:spPr>
      </p:pic>
      <p:pic>
        <p:nvPicPr>
          <p:cNvPr id="7" name="Picture 6" descr="Schermafbeelding 2015-10-07 om 23.41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94" y="3476629"/>
            <a:ext cx="50546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694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Transposition: gluteus max </a:t>
            </a:r>
            <a:r>
              <a:rPr lang="en-US" dirty="0" err="1" smtClean="0"/>
              <a:t>transfert</a:t>
            </a:r>
            <a:r>
              <a:rPr lang="en-US" dirty="0" smtClean="0"/>
              <a:t> (Whiteside)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hermafbeelding 2015-10-07 om 23.42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3581400"/>
            <a:ext cx="5232400" cy="5283200"/>
          </a:xfrm>
          <a:prstGeom prst="rect">
            <a:avLst/>
          </a:prstGeom>
        </p:spPr>
      </p:pic>
      <p:pic>
        <p:nvPicPr>
          <p:cNvPr id="5" name="Picture 4" descr="Schermafbeelding 2015-10-07 om 23.42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05" y="3187700"/>
            <a:ext cx="50419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084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Transposition: gluteus max </a:t>
            </a:r>
            <a:r>
              <a:rPr lang="en-US" dirty="0" err="1" smtClean="0"/>
              <a:t>transfert</a:t>
            </a:r>
            <a:r>
              <a:rPr lang="en-US" dirty="0" smtClean="0"/>
              <a:t> (Whiteside)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hermafbeelding 2015-10-07 om 23.42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38" y="3151745"/>
            <a:ext cx="5496155" cy="61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54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Transposition</a:t>
            </a:r>
            <a:r>
              <a:rPr lang="nl-NL" dirty="0" smtClean="0"/>
              <a:t>: </a:t>
            </a:r>
            <a:r>
              <a:rPr lang="nl-NL" dirty="0" err="1" smtClean="0"/>
              <a:t>vastus</a:t>
            </a:r>
            <a:r>
              <a:rPr lang="nl-NL" dirty="0" smtClean="0"/>
              <a:t> lateralis transfert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Beck M. J </a:t>
            </a:r>
            <a:r>
              <a:rPr lang="nl-NL" dirty="0" err="1" smtClean="0"/>
              <a:t>Arthroplasty</a:t>
            </a:r>
            <a:r>
              <a:rPr lang="nl-NL" dirty="0" smtClean="0"/>
              <a:t> 2004</a:t>
            </a:r>
            <a:endParaRPr lang="nl-NL" dirty="0"/>
          </a:p>
        </p:txBody>
      </p:sp>
      <p:pic>
        <p:nvPicPr>
          <p:cNvPr id="5" name="Afbeelding 4" descr="Schermafbeelding 2015-11-27 om 22.03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98" y="2962737"/>
            <a:ext cx="4998591" cy="519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54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Augmentation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Graft Jack</a:t>
            </a:r>
          </a:p>
          <a:p>
            <a:r>
              <a:rPr lang="en-US" dirty="0" smtClean="0"/>
              <a:t>LARS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Schermafbeelding 2015-10-07 om 23.47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709" y="2781300"/>
            <a:ext cx="8205930" cy="527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334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Abductorcuff</a:t>
            </a:r>
            <a:r>
              <a:rPr lang="nl-NL" dirty="0" smtClean="0"/>
              <a:t> + THA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Coxarthrosis</a:t>
            </a:r>
            <a:r>
              <a:rPr lang="nl-NL" dirty="0" smtClean="0"/>
              <a:t> + </a:t>
            </a:r>
            <a:r>
              <a:rPr lang="nl-NL" dirty="0" err="1" smtClean="0"/>
              <a:t>abductorcuff</a:t>
            </a:r>
            <a:r>
              <a:rPr lang="nl-NL" dirty="0" smtClean="0"/>
              <a:t> </a:t>
            </a:r>
            <a:r>
              <a:rPr lang="nl-NL" dirty="0" err="1" smtClean="0"/>
              <a:t>tear</a:t>
            </a:r>
            <a:endParaRPr lang="nl-NL" dirty="0" smtClean="0"/>
          </a:p>
          <a:p>
            <a:pPr lvl="2"/>
            <a:r>
              <a:rPr lang="nl-NL" sz="2400" dirty="0" smtClean="0"/>
              <a:t>Open </a:t>
            </a:r>
            <a:r>
              <a:rPr lang="nl-NL" sz="2400" dirty="0" err="1" smtClean="0"/>
              <a:t>primary</a:t>
            </a:r>
            <a:r>
              <a:rPr lang="nl-NL" sz="2400" dirty="0" smtClean="0"/>
              <a:t> </a:t>
            </a:r>
            <a:r>
              <a:rPr lang="nl-NL" sz="2400" dirty="0" err="1" smtClean="0"/>
              <a:t>repair</a:t>
            </a:r>
            <a:r>
              <a:rPr lang="nl-NL" sz="2400" dirty="0" smtClean="0"/>
              <a:t> </a:t>
            </a:r>
            <a:r>
              <a:rPr lang="nl-NL" sz="2400" dirty="0" err="1" smtClean="0"/>
              <a:t>during</a:t>
            </a:r>
            <a:r>
              <a:rPr lang="nl-NL" sz="2400" dirty="0" smtClean="0"/>
              <a:t> </a:t>
            </a:r>
            <a:r>
              <a:rPr lang="nl-NL" sz="2400" dirty="0" err="1" smtClean="0"/>
              <a:t>surgery</a:t>
            </a:r>
            <a:endParaRPr lang="nl-NL" sz="2400" dirty="0" smtClean="0"/>
          </a:p>
          <a:p>
            <a:pPr lvl="4"/>
            <a:r>
              <a:rPr lang="nl-NL" sz="2400" dirty="0" err="1" smtClean="0"/>
              <a:t>Difficult</a:t>
            </a:r>
            <a:r>
              <a:rPr lang="nl-NL" sz="2400" dirty="0" smtClean="0"/>
              <a:t> </a:t>
            </a:r>
            <a:r>
              <a:rPr lang="nl-NL" sz="2400" dirty="0" err="1" smtClean="0"/>
              <a:t>with</a:t>
            </a:r>
            <a:r>
              <a:rPr lang="nl-NL" sz="2400" dirty="0" smtClean="0"/>
              <a:t> </a:t>
            </a:r>
            <a:r>
              <a:rPr lang="nl-NL" sz="2400" dirty="0" err="1" smtClean="0"/>
              <a:t>anterior</a:t>
            </a:r>
            <a:r>
              <a:rPr lang="nl-NL" sz="2400" dirty="0" smtClean="0"/>
              <a:t> approach, </a:t>
            </a:r>
            <a:r>
              <a:rPr lang="nl-NL" sz="2400" dirty="0" err="1" smtClean="0"/>
              <a:t>easier</a:t>
            </a:r>
            <a:r>
              <a:rPr lang="nl-NL" sz="2400" dirty="0" smtClean="0"/>
              <a:t> </a:t>
            </a:r>
            <a:r>
              <a:rPr lang="nl-NL" sz="2400" dirty="0" err="1" smtClean="0"/>
              <a:t>with</a:t>
            </a:r>
            <a:r>
              <a:rPr lang="nl-NL" sz="2400" dirty="0" smtClean="0"/>
              <a:t> posterior approach (DSA?)</a:t>
            </a:r>
          </a:p>
          <a:p>
            <a:pPr lvl="1"/>
            <a:r>
              <a:rPr lang="nl-NL" dirty="0" err="1" smtClean="0"/>
              <a:t>Abductorcuff</a:t>
            </a:r>
            <a:r>
              <a:rPr lang="nl-NL" dirty="0" smtClean="0"/>
              <a:t> </a:t>
            </a:r>
            <a:r>
              <a:rPr lang="nl-NL" dirty="0" err="1" smtClean="0"/>
              <a:t>tear</a:t>
            </a:r>
            <a:r>
              <a:rPr lang="nl-NL" dirty="0" smtClean="0"/>
              <a:t> </a:t>
            </a:r>
            <a:r>
              <a:rPr lang="nl-NL" dirty="0" err="1" smtClean="0"/>
              <a:t>after</a:t>
            </a:r>
            <a:r>
              <a:rPr lang="nl-NL" dirty="0" smtClean="0"/>
              <a:t> THA</a:t>
            </a:r>
          </a:p>
          <a:p>
            <a:pPr lvl="2"/>
            <a:r>
              <a:rPr lang="nl-NL" sz="2400" dirty="0" err="1" smtClean="0"/>
              <a:t>Often</a:t>
            </a:r>
            <a:r>
              <a:rPr lang="nl-NL" sz="2400" dirty="0" smtClean="0"/>
              <a:t> </a:t>
            </a:r>
            <a:r>
              <a:rPr lang="nl-NL" sz="2400" dirty="0" err="1" smtClean="0"/>
              <a:t>anterolateral</a:t>
            </a:r>
            <a:r>
              <a:rPr lang="nl-NL" sz="2400" dirty="0" smtClean="0"/>
              <a:t> approach</a:t>
            </a:r>
          </a:p>
          <a:p>
            <a:pPr lvl="2"/>
            <a:r>
              <a:rPr lang="nl-NL" sz="2400" dirty="0" err="1" smtClean="0"/>
              <a:t>Primary</a:t>
            </a:r>
            <a:r>
              <a:rPr lang="nl-NL" sz="2400" dirty="0" smtClean="0"/>
              <a:t> </a:t>
            </a:r>
            <a:r>
              <a:rPr lang="nl-NL" sz="2400" dirty="0" err="1" smtClean="0"/>
              <a:t>repair</a:t>
            </a:r>
            <a:r>
              <a:rPr lang="nl-NL" sz="2400" dirty="0" smtClean="0"/>
              <a:t> </a:t>
            </a:r>
            <a:r>
              <a:rPr lang="nl-NL" sz="2400" dirty="0" err="1" smtClean="0"/>
              <a:t>not</a:t>
            </a:r>
            <a:r>
              <a:rPr lang="nl-NL" sz="2400" dirty="0" smtClean="0"/>
              <a:t> </a:t>
            </a:r>
            <a:r>
              <a:rPr lang="nl-NL" sz="2400" dirty="0" err="1" smtClean="0"/>
              <a:t>possible</a:t>
            </a:r>
            <a:r>
              <a:rPr lang="nl-NL" sz="2400" dirty="0" smtClean="0"/>
              <a:t> ? </a:t>
            </a:r>
            <a:endParaRPr lang="nl-NL" sz="2400" dirty="0"/>
          </a:p>
          <a:p>
            <a:pPr lvl="3"/>
            <a:r>
              <a:rPr lang="nl-NL" sz="2400" dirty="0" err="1" smtClean="0"/>
              <a:t>Transposition</a:t>
            </a:r>
            <a:r>
              <a:rPr lang="nl-NL" sz="2400" dirty="0" smtClean="0"/>
              <a:t>: </a:t>
            </a:r>
            <a:r>
              <a:rPr lang="nl-NL" sz="2400" dirty="0" err="1" smtClean="0"/>
              <a:t>glut</a:t>
            </a:r>
            <a:r>
              <a:rPr lang="nl-NL" sz="2400" dirty="0" smtClean="0"/>
              <a:t> max transfert</a:t>
            </a:r>
          </a:p>
          <a:p>
            <a:pPr lvl="2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7865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Postoperative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Compression</a:t>
            </a:r>
            <a:r>
              <a:rPr lang="nl-NL" dirty="0" smtClean="0"/>
              <a:t> 2 </a:t>
            </a:r>
            <a:r>
              <a:rPr lang="nl-NL" dirty="0" err="1" smtClean="0"/>
              <a:t>to</a:t>
            </a:r>
            <a:r>
              <a:rPr lang="nl-NL" dirty="0" smtClean="0"/>
              <a:t> 4w</a:t>
            </a:r>
          </a:p>
          <a:p>
            <a:r>
              <a:rPr lang="nl-NL" dirty="0" smtClean="0"/>
              <a:t>NSAID ?</a:t>
            </a:r>
          </a:p>
          <a:p>
            <a:r>
              <a:rPr lang="nl-NL" dirty="0" smtClean="0"/>
              <a:t>Ice !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17949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Postop</a:t>
            </a:r>
            <a:r>
              <a:rPr lang="nl-NL" dirty="0" smtClean="0"/>
              <a:t> </a:t>
            </a:r>
            <a:r>
              <a:rPr lang="nl-NL" dirty="0" err="1" smtClean="0"/>
              <a:t>rehab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Communicatie chirurg </a:t>
            </a:r>
            <a:r>
              <a:rPr lang="mr-IN" dirty="0" smtClean="0"/>
              <a:t>–</a:t>
            </a:r>
            <a:r>
              <a:rPr lang="nl-NL" dirty="0" smtClean="0"/>
              <a:t> revalidatie </a:t>
            </a:r>
            <a:r>
              <a:rPr lang="mr-IN" dirty="0" smtClean="0"/>
              <a:t>–</a:t>
            </a:r>
            <a:r>
              <a:rPr lang="nl-NL" dirty="0" smtClean="0"/>
              <a:t> kine</a:t>
            </a:r>
          </a:p>
          <a:p>
            <a:pPr lvl="1"/>
            <a:r>
              <a:rPr lang="nl-NL" dirty="0" smtClean="0"/>
              <a:t>Operatieverslag: </a:t>
            </a:r>
          </a:p>
          <a:p>
            <a:pPr lvl="2"/>
            <a:r>
              <a:rPr lang="nl-NL" dirty="0" err="1" smtClean="0"/>
              <a:t>Perop</a:t>
            </a:r>
            <a:r>
              <a:rPr lang="nl-NL" dirty="0" smtClean="0"/>
              <a:t>: wat is er gebeurd?</a:t>
            </a:r>
          </a:p>
          <a:p>
            <a:pPr lvl="2"/>
            <a:r>
              <a:rPr lang="nl-NL" dirty="0" err="1" smtClean="0"/>
              <a:t>Postop</a:t>
            </a:r>
            <a:r>
              <a:rPr lang="nl-NL" dirty="0" smtClean="0"/>
              <a:t>: </a:t>
            </a:r>
            <a:r>
              <a:rPr lang="nl-NL" dirty="0" err="1" smtClean="0"/>
              <a:t>steunname</a:t>
            </a:r>
            <a:endParaRPr lang="nl-NL" dirty="0" smtClean="0"/>
          </a:p>
          <a:p>
            <a:pPr lvl="1"/>
            <a:r>
              <a:rPr lang="nl-NL" dirty="0" smtClean="0"/>
              <a:t>Voorschrift kine: 60x</a:t>
            </a:r>
          </a:p>
          <a:p>
            <a:pPr lvl="1"/>
            <a:r>
              <a:rPr lang="nl-NL" dirty="0" err="1" smtClean="0"/>
              <a:t>Revalier</a:t>
            </a:r>
            <a:r>
              <a:rPr lang="nl-NL" smtClean="0"/>
              <a:t>: oefenschema 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1047935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7200" dirty="0" smtClean="0"/>
              <a:t>GTPS: Differential diagnosis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101" y="2367467"/>
            <a:ext cx="6906816" cy="60833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Extra-articular:</a:t>
            </a:r>
          </a:p>
          <a:p>
            <a:pPr lvl="1">
              <a:defRPr/>
            </a:pPr>
            <a:r>
              <a:rPr lang="en-US" sz="2000" b="1" dirty="0" smtClean="0"/>
              <a:t>External snapping hip</a:t>
            </a:r>
          </a:p>
          <a:p>
            <a:pPr lvl="1">
              <a:defRPr/>
            </a:pPr>
            <a:r>
              <a:rPr lang="en-US" sz="2000" b="1" dirty="0" smtClean="0"/>
              <a:t>Bursitis</a:t>
            </a:r>
          </a:p>
          <a:p>
            <a:pPr lvl="1">
              <a:defRPr/>
            </a:pPr>
            <a:r>
              <a:rPr lang="en-US" sz="2000" b="1" dirty="0" smtClean="0"/>
              <a:t>Insertion </a:t>
            </a:r>
            <a:r>
              <a:rPr lang="en-US" sz="2000" b="1" dirty="0" err="1" smtClean="0"/>
              <a:t>tendinopathy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gluteii</a:t>
            </a:r>
            <a:endParaRPr lang="en-US" sz="2000" b="1" dirty="0" smtClean="0"/>
          </a:p>
          <a:p>
            <a:pPr lvl="1">
              <a:defRPr/>
            </a:pPr>
            <a:r>
              <a:rPr lang="en-US" sz="2000" dirty="0" smtClean="0"/>
              <a:t>Internal snapping hip (</a:t>
            </a:r>
            <a:r>
              <a:rPr lang="en-US" sz="2000" dirty="0" err="1" smtClean="0"/>
              <a:t>iliopsoas</a:t>
            </a:r>
            <a:r>
              <a:rPr lang="en-US" sz="2000" dirty="0" smtClean="0"/>
              <a:t>), </a:t>
            </a:r>
            <a:r>
              <a:rPr lang="en-US" sz="2000" dirty="0" err="1" smtClean="0"/>
              <a:t>piriformis</a:t>
            </a:r>
            <a:r>
              <a:rPr lang="en-US" sz="2000" dirty="0" smtClean="0"/>
              <a:t>, </a:t>
            </a:r>
            <a:r>
              <a:rPr lang="en-US" sz="2000" dirty="0" err="1" smtClean="0"/>
              <a:t>ischiofemoraal</a:t>
            </a:r>
            <a:r>
              <a:rPr lang="en-US" sz="2000" dirty="0" smtClean="0"/>
              <a:t> impingement, </a:t>
            </a:r>
          </a:p>
          <a:p>
            <a:pPr>
              <a:defRPr/>
            </a:pPr>
            <a:r>
              <a:rPr lang="en-US" sz="2800" dirty="0" smtClean="0"/>
              <a:t>Intra-articular: </a:t>
            </a:r>
            <a:r>
              <a:rPr lang="en-US" sz="2800" dirty="0" err="1" smtClean="0"/>
              <a:t>coxartrosis</a:t>
            </a:r>
            <a:r>
              <a:rPr lang="en-US" sz="2800" dirty="0" smtClean="0"/>
              <a:t>? </a:t>
            </a:r>
            <a:r>
              <a:rPr lang="en-US" sz="2800" dirty="0" err="1" smtClean="0"/>
              <a:t>Femoro-acetabulair</a:t>
            </a:r>
            <a:r>
              <a:rPr lang="en-US" sz="2800" dirty="0" smtClean="0"/>
              <a:t> impingement?</a:t>
            </a:r>
          </a:p>
          <a:p>
            <a:pPr>
              <a:defRPr/>
            </a:pPr>
            <a:r>
              <a:rPr lang="en-US" sz="2800" dirty="0" smtClean="0"/>
              <a:t>Referred: lower spine (L3-L4), renal diseases, …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4579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 b="10655"/>
          <a:stretch>
            <a:fillRect/>
          </a:stretch>
        </p:blipFill>
        <p:spPr bwMode="auto">
          <a:xfrm>
            <a:off x="8234770" y="6366701"/>
            <a:ext cx="1578544" cy="3150281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Schermafbeelding 2015-11-28 om 07.38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38" y="2052058"/>
            <a:ext cx="6495162" cy="431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41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7100" y="-454815"/>
            <a:ext cx="11150600" cy="2451100"/>
          </a:xfrm>
        </p:spPr>
        <p:txBody>
          <a:bodyPr/>
          <a:lstStyle/>
          <a:p>
            <a:r>
              <a:rPr lang="nl-NL" dirty="0" err="1" smtClean="0"/>
              <a:t>Postop</a:t>
            </a:r>
            <a:r>
              <a:rPr lang="nl-NL" dirty="0" smtClean="0"/>
              <a:t> </a:t>
            </a:r>
            <a:r>
              <a:rPr lang="nl-NL" dirty="0" err="1" smtClean="0"/>
              <a:t>rehab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logo revali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2" t="33200" r="26065" b="29754"/>
          <a:stretch/>
        </p:blipFill>
        <p:spPr>
          <a:xfrm>
            <a:off x="5118006" y="8623275"/>
            <a:ext cx="2585462" cy="1130325"/>
          </a:xfrm>
          <a:prstGeom prst="rect">
            <a:avLst/>
          </a:prstGeom>
        </p:spPr>
      </p:pic>
      <p:pic>
        <p:nvPicPr>
          <p:cNvPr id="4" name="Afbeelding 3" descr="team revali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43" y="1240339"/>
            <a:ext cx="11385105" cy="75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73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7100" y="254000"/>
            <a:ext cx="11150600" cy="1473200"/>
          </a:xfrm>
        </p:spPr>
        <p:txBody>
          <a:bodyPr/>
          <a:lstStyle/>
          <a:p>
            <a:r>
              <a:rPr lang="nl-BE" sz="6000" dirty="0" smtClean="0"/>
              <a:t>Doelstellingen</a:t>
            </a:r>
            <a:endParaRPr lang="nl-BE" sz="6000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893947"/>
              </p:ext>
            </p:extLst>
          </p:nvPr>
        </p:nvGraphicFramePr>
        <p:xfrm>
          <a:off x="488950" y="2139244"/>
          <a:ext cx="12020550" cy="4883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4974">
                  <a:extLst>
                    <a:ext uri="{9D8B030D-6E8A-4147-A177-3AD203B41FA5}">
                      <a16:colId xmlns="" xmlns:a16="http://schemas.microsoft.com/office/drawing/2014/main" val="1001157685"/>
                    </a:ext>
                  </a:extLst>
                </a:gridCol>
                <a:gridCol w="3334691">
                  <a:extLst>
                    <a:ext uri="{9D8B030D-6E8A-4147-A177-3AD203B41FA5}">
                      <a16:colId xmlns="" xmlns:a16="http://schemas.microsoft.com/office/drawing/2014/main" val="2072026639"/>
                    </a:ext>
                  </a:extLst>
                </a:gridCol>
                <a:gridCol w="3041030">
                  <a:extLst>
                    <a:ext uri="{9D8B030D-6E8A-4147-A177-3AD203B41FA5}">
                      <a16:colId xmlns="" xmlns:a16="http://schemas.microsoft.com/office/drawing/2014/main" val="3994366908"/>
                    </a:ext>
                  </a:extLst>
                </a:gridCol>
                <a:gridCol w="3249855">
                  <a:extLst>
                    <a:ext uri="{9D8B030D-6E8A-4147-A177-3AD203B41FA5}">
                      <a16:colId xmlns="" xmlns:a16="http://schemas.microsoft.com/office/drawing/2014/main" val="2478173239"/>
                    </a:ext>
                  </a:extLst>
                </a:gridCol>
              </a:tblGrid>
              <a:tr h="980063">
                <a:tc>
                  <a:txBody>
                    <a:bodyPr/>
                    <a:lstStyle/>
                    <a:p>
                      <a:pPr algn="ctr"/>
                      <a:r>
                        <a:rPr lang="nl-BE" sz="30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0-6 weken</a:t>
                      </a:r>
                      <a:endParaRPr lang="nl-BE" sz="30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0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6w-3m</a:t>
                      </a:r>
                      <a:endParaRPr lang="nl-BE" sz="30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0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3m-6m</a:t>
                      </a:r>
                      <a:endParaRPr lang="nl-BE" sz="30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0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nl-BE" sz="30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6m</a:t>
                      </a:r>
                      <a:endParaRPr lang="nl-BE" sz="30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5946120"/>
                  </a:ext>
                </a:extLst>
              </a:tr>
              <a:tr h="1037761">
                <a:tc>
                  <a:txBody>
                    <a:bodyPr/>
                    <a:lstStyle/>
                    <a:p>
                      <a:pPr algn="ctr"/>
                      <a:endParaRPr lang="nl-BE" sz="30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30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Gang</a:t>
                      </a:r>
                      <a:r>
                        <a:rPr lang="nl-BE" sz="30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opbouwen</a:t>
                      </a:r>
                      <a:endParaRPr lang="nl-BE" sz="3000" dirty="0" smtClean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nl-BE" sz="30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Met hulpmiddelen</a:t>
                      </a:r>
                      <a:endParaRPr lang="nl-BE" sz="30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0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Gang optimaliseren</a:t>
                      </a:r>
                      <a:endParaRPr lang="nl-BE" sz="30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BE" sz="30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42809959"/>
                  </a:ext>
                </a:extLst>
              </a:tr>
              <a:tr h="566052">
                <a:tc>
                  <a:txBody>
                    <a:bodyPr/>
                    <a:lstStyle/>
                    <a:p>
                      <a:pPr marL="0" marR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30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ROM</a:t>
                      </a:r>
                      <a:r>
                        <a:rPr lang="nl-BE" sz="30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nl-BE" sz="30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↑</a:t>
                      </a:r>
                      <a:endParaRPr lang="nl-BE" sz="3000" dirty="0" smtClean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BE" sz="30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BE" sz="30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BE" sz="30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7847698"/>
                  </a:ext>
                </a:extLst>
              </a:tr>
              <a:tr h="1509471">
                <a:tc>
                  <a:txBody>
                    <a:bodyPr/>
                    <a:lstStyle/>
                    <a:p>
                      <a:pPr algn="ctr"/>
                      <a:endParaRPr lang="nl-BE" sz="30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30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Kracht</a:t>
                      </a:r>
                      <a:r>
                        <a:rPr lang="nl-BE" sz="30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nl-BE" sz="30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↑</a:t>
                      </a:r>
                      <a:endParaRPr lang="nl-BE" sz="3000" dirty="0" smtClean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endParaRPr lang="nl-BE" sz="30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30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Kracht</a:t>
                      </a:r>
                      <a:r>
                        <a:rPr lang="nl-BE" sz="30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nl-BE" sz="30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↑</a:t>
                      </a:r>
                      <a:endParaRPr lang="nl-BE" sz="3000" dirty="0" smtClean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endParaRPr lang="nl-BE" sz="30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300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Sportspecifiek</a:t>
                      </a:r>
                      <a:r>
                        <a:rPr lang="nl-BE" sz="30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kracht  </a:t>
                      </a:r>
                      <a:r>
                        <a:rPr lang="nl-BE" sz="30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↑</a:t>
                      </a:r>
                      <a:endParaRPr lang="nl-BE" sz="3000" dirty="0" smtClean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endParaRPr lang="nl-BE" sz="30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03880450"/>
                  </a:ext>
                </a:extLst>
              </a:tr>
              <a:tr h="790509">
                <a:tc>
                  <a:txBody>
                    <a:bodyPr/>
                    <a:lstStyle/>
                    <a:p>
                      <a:pPr algn="ctr"/>
                      <a:r>
                        <a:rPr lang="nl-BE" sz="30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Pijn </a:t>
                      </a:r>
                      <a:r>
                        <a:rPr lang="nl-BE" sz="30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↓</a:t>
                      </a:r>
                      <a:endParaRPr lang="nl-BE" sz="30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BE" sz="30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BE" sz="30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BE" sz="30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78917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7167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618976"/>
              </p:ext>
            </p:extLst>
          </p:nvPr>
        </p:nvGraphicFramePr>
        <p:xfrm>
          <a:off x="191069" y="579654"/>
          <a:ext cx="12596882" cy="79549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1707">
                  <a:extLst>
                    <a:ext uri="{9D8B030D-6E8A-4147-A177-3AD203B41FA5}">
                      <a16:colId xmlns="" xmlns:a16="http://schemas.microsoft.com/office/drawing/2014/main" val="3417257298"/>
                    </a:ext>
                  </a:extLst>
                </a:gridCol>
                <a:gridCol w="2379240">
                  <a:extLst>
                    <a:ext uri="{9D8B030D-6E8A-4147-A177-3AD203B41FA5}">
                      <a16:colId xmlns="" xmlns:a16="http://schemas.microsoft.com/office/drawing/2014/main" val="2062655369"/>
                    </a:ext>
                  </a:extLst>
                </a:gridCol>
                <a:gridCol w="2777041">
                  <a:extLst>
                    <a:ext uri="{9D8B030D-6E8A-4147-A177-3AD203B41FA5}">
                      <a16:colId xmlns="" xmlns:a16="http://schemas.microsoft.com/office/drawing/2014/main" val="2510943624"/>
                    </a:ext>
                  </a:extLst>
                </a:gridCol>
                <a:gridCol w="2662099">
                  <a:extLst>
                    <a:ext uri="{9D8B030D-6E8A-4147-A177-3AD203B41FA5}">
                      <a16:colId xmlns="" xmlns:a16="http://schemas.microsoft.com/office/drawing/2014/main" val="3725010088"/>
                    </a:ext>
                  </a:extLst>
                </a:gridCol>
                <a:gridCol w="2506795">
                  <a:extLst>
                    <a:ext uri="{9D8B030D-6E8A-4147-A177-3AD203B41FA5}">
                      <a16:colId xmlns="" xmlns:a16="http://schemas.microsoft.com/office/drawing/2014/main" val="270794628"/>
                    </a:ext>
                  </a:extLst>
                </a:gridCol>
              </a:tblGrid>
              <a:tr h="385546">
                <a:tc>
                  <a:txBody>
                    <a:bodyPr/>
                    <a:lstStyle/>
                    <a:p>
                      <a:endParaRPr lang="nl-BE" sz="25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25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0-6 weken</a:t>
                      </a:r>
                      <a:endParaRPr lang="nl-BE" sz="25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25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6w-3m</a:t>
                      </a:r>
                      <a:endParaRPr lang="nl-BE" sz="25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25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3m-6m</a:t>
                      </a:r>
                      <a:endParaRPr lang="nl-BE" sz="25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25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nl-BE" sz="25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6m</a:t>
                      </a:r>
                      <a:endParaRPr lang="nl-BE" sz="25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33646262"/>
                  </a:ext>
                </a:extLst>
              </a:tr>
              <a:tr h="3055797">
                <a:tc>
                  <a:txBody>
                    <a:bodyPr/>
                    <a:lstStyle/>
                    <a:p>
                      <a:pPr algn="r" defTabSz="584200"/>
                      <a:r>
                        <a:rPr lang="nl-BE" sz="2500" b="1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Gill Sans"/>
                        </a:rPr>
                        <a:t>Steunname</a:t>
                      </a:r>
                      <a:r>
                        <a:rPr lang="nl-BE" sz="25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Gill Sans"/>
                        </a:rPr>
                        <a:t> </a:t>
                      </a:r>
                      <a:endParaRPr lang="nl-BE" sz="25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Gill San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Partiële</a:t>
                      </a:r>
                      <a:r>
                        <a:rPr lang="nl-BE" sz="25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nl-BE" sz="25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steunname</a:t>
                      </a:r>
                      <a:r>
                        <a:rPr lang="nl-BE" sz="25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=</a:t>
                      </a:r>
                    </a:p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2 krukken</a:t>
                      </a:r>
                      <a:endParaRPr lang="nl-BE" sz="25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Steunen </a:t>
                      </a:r>
                      <a:r>
                        <a:rPr lang="nl-BE" sz="250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adhv</a:t>
                      </a:r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pijngrens</a:t>
                      </a:r>
                    </a:p>
                    <a:p>
                      <a:pPr algn="ctr"/>
                      <a:endParaRPr lang="nl-BE" sz="2500" dirty="0" smtClean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Afbouwen krukken</a:t>
                      </a:r>
                      <a:r>
                        <a:rPr lang="nl-BE" sz="25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gebruik</a:t>
                      </a:r>
                    </a:p>
                    <a:p>
                      <a:pPr algn="ctr"/>
                      <a:r>
                        <a:rPr lang="nl-BE" sz="25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1 kruk </a:t>
                      </a:r>
                    </a:p>
                    <a:p>
                      <a:pPr algn="ctr"/>
                      <a:r>
                        <a:rPr lang="nl-BE" sz="25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sym typeface="Wingdings" panose="05000000000000000000" pitchFamily="2" charset="2"/>
                        </a:rPr>
                        <a:t> zonder hulpmiddel</a:t>
                      </a:r>
                      <a:endParaRPr lang="nl-BE" sz="25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Zonder hulpmiddel</a:t>
                      </a:r>
                      <a:endParaRPr lang="nl-BE" sz="25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Zonder hulpmiddel</a:t>
                      </a:r>
                      <a:endParaRPr lang="nl-BE" sz="25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74780013"/>
                  </a:ext>
                </a:extLst>
              </a:tr>
              <a:tr h="2465752">
                <a:tc>
                  <a:txBody>
                    <a:bodyPr/>
                    <a:lstStyle/>
                    <a:p>
                      <a:pPr algn="r" defTabSz="584200"/>
                      <a:r>
                        <a:rPr lang="nl-BE" sz="20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Gill Sans"/>
                        </a:rPr>
                        <a:t>Spieractiviteit</a:t>
                      </a:r>
                    </a:p>
                    <a:p>
                      <a:pPr algn="r" defTabSz="584200"/>
                      <a:r>
                        <a:rPr lang="nl-BE" sz="2500" b="1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Gill Sans"/>
                        </a:rPr>
                        <a:t>Gluteus</a:t>
                      </a:r>
                      <a:r>
                        <a:rPr lang="nl-BE" sz="25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Gill Sans"/>
                        </a:rPr>
                        <a:t> medius</a:t>
                      </a:r>
                      <a:endParaRPr lang="nl-BE" sz="2500" b="1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Gill San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Geen contractie toegestaan</a:t>
                      </a:r>
                    </a:p>
                    <a:p>
                      <a:pPr algn="ctr"/>
                      <a:endParaRPr lang="nl-BE" sz="1500" dirty="0" smtClean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Passieve mobilisatie toegestaan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Contractie toegestaan</a:t>
                      </a:r>
                    </a:p>
                    <a:p>
                      <a:pPr algn="ctr"/>
                      <a:endParaRPr lang="nl-BE" sz="2500" dirty="0" smtClean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Krachtopbouw</a:t>
                      </a:r>
                    </a:p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Spieruithouding</a:t>
                      </a:r>
                      <a:r>
                        <a:rPr lang="nl-BE" sz="25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verhogen</a:t>
                      </a:r>
                      <a:endParaRPr lang="nl-BE" sz="25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Sport specifieke krachtopbouw</a:t>
                      </a:r>
                    </a:p>
                    <a:p>
                      <a:pPr algn="ctr"/>
                      <a:endParaRPr lang="nl-BE" sz="25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28587963"/>
                  </a:ext>
                </a:extLst>
              </a:tr>
              <a:tr h="642838">
                <a:tc>
                  <a:txBody>
                    <a:bodyPr/>
                    <a:lstStyle/>
                    <a:p>
                      <a:pPr algn="r" defTabSz="584200"/>
                      <a:r>
                        <a:rPr lang="nl-BE" sz="25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Gill Sans"/>
                        </a:rPr>
                        <a:t>Fiets</a:t>
                      </a:r>
                      <a:endParaRPr lang="nl-BE" sz="25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Gill San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Hometrainer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Hometrainer/</a:t>
                      </a:r>
                    </a:p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fietsen indien mogelijk</a:t>
                      </a:r>
                      <a:endParaRPr lang="nl-BE" sz="25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Fietsen toegestaan</a:t>
                      </a:r>
                      <a:endParaRPr lang="nl-BE" sz="25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5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Stimuleren</a:t>
                      </a:r>
                      <a:r>
                        <a:rPr lang="nl-BE" sz="25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om veel te fietsen</a:t>
                      </a:r>
                      <a:endParaRPr lang="nl-BE" sz="25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3771338"/>
                  </a:ext>
                </a:extLst>
              </a:tr>
              <a:tr h="642838">
                <a:tc>
                  <a:txBody>
                    <a:bodyPr/>
                    <a:lstStyle/>
                    <a:p>
                      <a:pPr algn="r" defTabSz="584200"/>
                      <a:endParaRPr lang="nl-BE" sz="25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Gill San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2500" dirty="0" smtClean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25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25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25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8661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09659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7100" y="254000"/>
            <a:ext cx="11150600" cy="1451970"/>
          </a:xfrm>
        </p:spPr>
        <p:txBody>
          <a:bodyPr/>
          <a:lstStyle/>
          <a:p>
            <a:r>
              <a:rPr lang="nl-BE" sz="6000" dirty="0" smtClean="0"/>
              <a:t>Oefeningen 0-6w </a:t>
            </a:r>
            <a:r>
              <a:rPr lang="nl-BE" sz="6000" dirty="0" err="1" smtClean="0"/>
              <a:t>post-op</a:t>
            </a:r>
            <a:endParaRPr lang="nl-BE" sz="60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27100" y="2400301"/>
            <a:ext cx="11150600" cy="7237862"/>
          </a:xfrm>
        </p:spPr>
        <p:txBody>
          <a:bodyPr/>
          <a:lstStyle/>
          <a:p>
            <a:r>
              <a:rPr lang="nl-BE" sz="4000" dirty="0"/>
              <a:t>Gebruik compressie </a:t>
            </a:r>
            <a:r>
              <a:rPr lang="nl-BE" sz="4000" dirty="0" smtClean="0"/>
              <a:t>broek</a:t>
            </a:r>
            <a:endParaRPr lang="nl-NL" sz="4000" dirty="0" smtClean="0"/>
          </a:p>
          <a:p>
            <a:r>
              <a:rPr lang="nl-NL" sz="4000" dirty="0" smtClean="0"/>
              <a:t>Fietsen (Theratrainer)</a:t>
            </a:r>
          </a:p>
          <a:p>
            <a:r>
              <a:rPr lang="nl-NL" sz="4000" dirty="0" err="1"/>
              <a:t>Unipodale</a:t>
            </a:r>
            <a:r>
              <a:rPr lang="nl-NL" sz="4000" dirty="0"/>
              <a:t> stand (niet-geopereerde been</a:t>
            </a:r>
            <a:r>
              <a:rPr lang="nl-NL" sz="4000" dirty="0" smtClean="0"/>
              <a:t>)</a:t>
            </a:r>
          </a:p>
          <a:p>
            <a:r>
              <a:rPr lang="nl-NL" sz="4000" dirty="0" err="1" smtClean="0"/>
              <a:t>Bridging</a:t>
            </a:r>
            <a:r>
              <a:rPr lang="nl-NL" sz="4000" dirty="0" smtClean="0"/>
              <a:t> (</a:t>
            </a:r>
            <a:r>
              <a:rPr lang="nl-NL" sz="4000" dirty="0" err="1" smtClean="0"/>
              <a:t>gluteus</a:t>
            </a:r>
            <a:r>
              <a:rPr lang="nl-NL" sz="4000" dirty="0" smtClean="0"/>
              <a:t> maximus)</a:t>
            </a:r>
          </a:p>
          <a:p>
            <a:endParaRPr lang="nl-NL" sz="4000" dirty="0" smtClean="0"/>
          </a:p>
          <a:p>
            <a:r>
              <a:rPr lang="nl-NL" sz="4000" dirty="0" smtClean="0"/>
              <a:t>Adductoren aanspannen</a:t>
            </a:r>
          </a:p>
          <a:p>
            <a:endParaRPr lang="nl-NL" sz="4000" dirty="0" smtClean="0"/>
          </a:p>
          <a:p>
            <a:endParaRPr lang="nl-BE" sz="2000" dirty="0"/>
          </a:p>
        </p:txBody>
      </p:sp>
      <p:pic>
        <p:nvPicPr>
          <p:cNvPr id="1027" name="Picture 3" descr="DSC_16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187" y="4955276"/>
            <a:ext cx="3847083" cy="189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SC_16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187" y="6980901"/>
            <a:ext cx="3847083" cy="19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1242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7100" y="254000"/>
            <a:ext cx="11150600" cy="1643039"/>
          </a:xfrm>
        </p:spPr>
        <p:txBody>
          <a:bodyPr/>
          <a:lstStyle/>
          <a:p>
            <a:r>
              <a:rPr lang="nl-BE" sz="6000" dirty="0"/>
              <a:t>Oefeningen 0-6w </a:t>
            </a:r>
            <a:r>
              <a:rPr lang="nl-BE" sz="6000" dirty="0" err="1"/>
              <a:t>post-op</a:t>
            </a:r>
            <a:endParaRPr lang="nl-BE" sz="60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27100" y="1635076"/>
            <a:ext cx="11150600" cy="6594523"/>
          </a:xfrm>
        </p:spPr>
        <p:txBody>
          <a:bodyPr/>
          <a:lstStyle/>
          <a:p>
            <a:endParaRPr lang="nl-NL" sz="4000" dirty="0" smtClean="0"/>
          </a:p>
          <a:p>
            <a:pPr>
              <a:spcBef>
                <a:spcPts val="2400"/>
              </a:spcBef>
            </a:pPr>
            <a:endParaRPr lang="nl-NL" sz="4000" dirty="0" smtClean="0"/>
          </a:p>
          <a:p>
            <a:pPr>
              <a:spcBef>
                <a:spcPts val="2400"/>
              </a:spcBef>
            </a:pPr>
            <a:r>
              <a:rPr lang="nl-NL" sz="4000" dirty="0" smtClean="0"/>
              <a:t>Heel slides</a:t>
            </a:r>
          </a:p>
          <a:p>
            <a:pPr marL="215900" indent="0">
              <a:spcBef>
                <a:spcPts val="2400"/>
              </a:spcBef>
              <a:buNone/>
            </a:pPr>
            <a:r>
              <a:rPr lang="nl-NL" sz="4000" dirty="0" smtClean="0"/>
              <a:t>(hamstrings/</a:t>
            </a:r>
            <a:r>
              <a:rPr lang="nl-NL" sz="4000" dirty="0" err="1" smtClean="0"/>
              <a:t>iliopsoas</a:t>
            </a:r>
            <a:r>
              <a:rPr lang="nl-NL" sz="4000" dirty="0" smtClean="0"/>
              <a:t>)</a:t>
            </a:r>
          </a:p>
          <a:p>
            <a:endParaRPr lang="nl-NL" sz="4000" dirty="0" smtClean="0"/>
          </a:p>
          <a:p>
            <a:r>
              <a:rPr lang="nl-NL" sz="4000" dirty="0" smtClean="0"/>
              <a:t>Heel </a:t>
            </a:r>
            <a:r>
              <a:rPr lang="nl-NL" sz="4000" dirty="0" err="1"/>
              <a:t>digs</a:t>
            </a:r>
            <a:r>
              <a:rPr lang="nl-NL" sz="4000" dirty="0"/>
              <a:t> (hamstrings</a:t>
            </a:r>
            <a:r>
              <a:rPr lang="nl-NL" sz="4000" dirty="0" smtClean="0"/>
              <a:t>)</a:t>
            </a:r>
          </a:p>
          <a:p>
            <a:r>
              <a:rPr lang="nl-NL" sz="4000" dirty="0" smtClean="0"/>
              <a:t>Q-</a:t>
            </a:r>
            <a:r>
              <a:rPr lang="nl-NL" sz="4000" dirty="0" err="1" smtClean="0"/>
              <a:t>ceps</a:t>
            </a:r>
            <a:r>
              <a:rPr lang="nl-NL" sz="4000" dirty="0" smtClean="0"/>
              <a:t> setting/contractie</a:t>
            </a:r>
            <a:endParaRPr lang="nl-NL" sz="4000" dirty="0"/>
          </a:p>
          <a:p>
            <a:r>
              <a:rPr lang="nl-NL" sz="4000" dirty="0"/>
              <a:t>Co-contractie hamstrings + Q-</a:t>
            </a:r>
            <a:r>
              <a:rPr lang="nl-NL" sz="4000" dirty="0" err="1"/>
              <a:t>ceps</a:t>
            </a:r>
            <a:endParaRPr lang="nl-NL" sz="4000" dirty="0"/>
          </a:p>
          <a:p>
            <a:endParaRPr lang="nl-BE" dirty="0"/>
          </a:p>
        </p:txBody>
      </p:sp>
      <p:pic>
        <p:nvPicPr>
          <p:cNvPr id="2050" name="Picture 2" descr="DSC_16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075" y="5473003"/>
            <a:ext cx="3334772" cy="199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SC_16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075" y="2183091"/>
            <a:ext cx="3334772" cy="221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517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7100" y="854503"/>
            <a:ext cx="11150600" cy="1110775"/>
          </a:xfrm>
        </p:spPr>
        <p:txBody>
          <a:bodyPr/>
          <a:lstStyle/>
          <a:p>
            <a:r>
              <a:rPr lang="nl-BE" sz="6000" dirty="0" smtClean="0"/>
              <a:t>Oefeningen </a:t>
            </a:r>
            <a:r>
              <a:rPr lang="nl-BE" sz="6000" dirty="0" smtClean="0">
                <a:solidFill>
                  <a:schemeClr val="tx2">
                    <a:lumMod val="10000"/>
                  </a:schemeClr>
                </a:solidFill>
              </a:rPr>
              <a:t>6w-3m </a:t>
            </a:r>
            <a:r>
              <a:rPr lang="nl-BE" sz="6000" dirty="0" err="1" smtClean="0">
                <a:solidFill>
                  <a:schemeClr val="tx2">
                    <a:lumMod val="10000"/>
                  </a:schemeClr>
                </a:solidFill>
              </a:rPr>
              <a:t>post-op</a:t>
            </a:r>
            <a:r>
              <a:rPr lang="nl-BE" sz="6000" b="1" dirty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nl-BE" sz="6000" b="1" dirty="0">
                <a:solidFill>
                  <a:schemeClr val="tx2">
                    <a:lumMod val="10000"/>
                  </a:schemeClr>
                </a:solidFill>
              </a:rPr>
            </a:br>
            <a:endParaRPr lang="nl-BE" sz="60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17918" y="2180798"/>
            <a:ext cx="11150600" cy="6083300"/>
          </a:xfrm>
        </p:spPr>
        <p:txBody>
          <a:bodyPr anchor="t"/>
          <a:lstStyle/>
          <a:p>
            <a:r>
              <a:rPr lang="nl-BE" sz="4000" dirty="0" smtClean="0"/>
              <a:t>Uitbreiding kracht- en stabilisatieoefeningen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sz="3000" dirty="0" err="1" smtClean="0"/>
              <a:t>Unipodale</a:t>
            </a:r>
            <a:r>
              <a:rPr lang="nl-BE" sz="3000" dirty="0" smtClean="0"/>
              <a:t> stand: abductie toegestaan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nl-BE" sz="30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nl-BE" sz="3000" dirty="0" err="1" smtClean="0"/>
              <a:t>Bridging</a:t>
            </a:r>
            <a:r>
              <a:rPr lang="nl-BE" sz="3000" dirty="0" smtClean="0"/>
              <a:t>: strekken been toevoegen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sz="3000" dirty="0" smtClean="0"/>
              <a:t>Abductie in </a:t>
            </a:r>
            <a:r>
              <a:rPr lang="nl-BE" sz="3000" dirty="0" err="1" smtClean="0"/>
              <a:t>zijlig</a:t>
            </a:r>
            <a:r>
              <a:rPr lang="nl-BE" sz="3000" dirty="0" smtClean="0"/>
              <a:t> (gestrekt been + gebogen been)</a:t>
            </a:r>
          </a:p>
        </p:txBody>
      </p:sp>
      <p:pic>
        <p:nvPicPr>
          <p:cNvPr id="3074" name="Picture 2" descr="DSC_16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142" y="2918939"/>
            <a:ext cx="1934807" cy="294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DSC_166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519" y="7012964"/>
            <a:ext cx="2941851" cy="1846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20541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7100" y="254000"/>
            <a:ext cx="11150600" cy="1806812"/>
          </a:xfrm>
        </p:spPr>
        <p:txBody>
          <a:bodyPr/>
          <a:lstStyle/>
          <a:p>
            <a:r>
              <a:rPr lang="nl-BE" sz="6000" dirty="0"/>
              <a:t>Oefeningen </a:t>
            </a:r>
            <a:r>
              <a:rPr lang="nl-BE" sz="6000" dirty="0" smtClean="0">
                <a:solidFill>
                  <a:schemeClr val="tx2">
                    <a:lumMod val="10000"/>
                  </a:schemeClr>
                </a:solidFill>
              </a:rPr>
              <a:t>3m-6m </a:t>
            </a:r>
            <a:r>
              <a:rPr lang="nl-BE" sz="6000" dirty="0" err="1" smtClean="0">
                <a:solidFill>
                  <a:schemeClr val="tx2">
                    <a:lumMod val="10000"/>
                  </a:schemeClr>
                </a:solidFill>
              </a:rPr>
              <a:t>post-op</a:t>
            </a:r>
            <a:endParaRPr lang="nl-BE" sz="60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27100" y="2060812"/>
            <a:ext cx="11150600" cy="6083300"/>
          </a:xfrm>
        </p:spPr>
        <p:txBody>
          <a:bodyPr/>
          <a:lstStyle/>
          <a:p>
            <a:r>
              <a:rPr lang="nl-BE" sz="4000" dirty="0" smtClean="0"/>
              <a:t>Opbouwen in kracht en stabilisatietraining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sz="2700" dirty="0" smtClean="0"/>
              <a:t>Bv. </a:t>
            </a:r>
            <a:r>
              <a:rPr lang="nl-BE" sz="2700" dirty="0" err="1" smtClean="0"/>
              <a:t>Squats</a:t>
            </a:r>
            <a:r>
              <a:rPr lang="nl-BE" sz="2700" dirty="0" smtClean="0"/>
              <a:t>, </a:t>
            </a:r>
            <a:r>
              <a:rPr lang="nl-BE" sz="2700" dirty="0" err="1" smtClean="0"/>
              <a:t>lunges</a:t>
            </a:r>
            <a:r>
              <a:rPr lang="nl-BE" sz="2700" dirty="0" smtClean="0"/>
              <a:t>, </a:t>
            </a:r>
            <a:r>
              <a:rPr lang="nl-BE" sz="2700" dirty="0" err="1" smtClean="0"/>
              <a:t>bridging</a:t>
            </a:r>
            <a:r>
              <a:rPr lang="nl-BE" sz="2700" dirty="0" smtClean="0"/>
              <a:t> op </a:t>
            </a:r>
            <a:r>
              <a:rPr lang="nl-BE" sz="2700" dirty="0" err="1" smtClean="0"/>
              <a:t>bobath</a:t>
            </a:r>
            <a:r>
              <a:rPr lang="nl-BE" sz="2700" dirty="0" smtClean="0"/>
              <a:t> bal, single </a:t>
            </a:r>
            <a:r>
              <a:rPr lang="nl-BE" sz="2700" dirty="0" err="1" smtClean="0"/>
              <a:t>knee</a:t>
            </a:r>
            <a:r>
              <a:rPr lang="nl-BE" sz="2700" dirty="0" smtClean="0"/>
              <a:t> </a:t>
            </a:r>
            <a:r>
              <a:rPr lang="nl-BE" sz="2700" dirty="0" err="1" smtClean="0"/>
              <a:t>bend</a:t>
            </a:r>
            <a:endParaRPr lang="nl-BE" sz="2700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nl-BE" sz="2500" dirty="0" smtClean="0"/>
          </a:p>
          <a:p>
            <a:pPr marL="508000" lvl="1" indent="0">
              <a:buNone/>
            </a:pPr>
            <a:endParaRPr lang="nl-BE" sz="1500" dirty="0"/>
          </a:p>
          <a:p>
            <a:pPr marL="508000" lvl="1" indent="0">
              <a:buNone/>
            </a:pPr>
            <a:endParaRPr lang="nl-BE" sz="1500" dirty="0" smtClean="0"/>
          </a:p>
          <a:p>
            <a:r>
              <a:rPr lang="nl-BE" sz="4000" dirty="0"/>
              <a:t>Opbouw oefeningen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sz="2700" dirty="0"/>
              <a:t>Toevoegen proprioceptief </a:t>
            </a:r>
            <a:r>
              <a:rPr lang="nl-BE" sz="2700" dirty="0" smtClean="0"/>
              <a:t>materiaal    </a:t>
            </a:r>
            <a:endParaRPr lang="nl-BE" sz="27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nl-BE" sz="2700" dirty="0"/>
              <a:t>Toevoegen </a:t>
            </a:r>
            <a:r>
              <a:rPr lang="nl-BE" sz="2700" dirty="0" smtClean="0"/>
              <a:t>gewicht/</a:t>
            </a:r>
            <a:r>
              <a:rPr lang="nl-BE" sz="2700" dirty="0" err="1" smtClean="0"/>
              <a:t>theraband</a:t>
            </a:r>
            <a:endParaRPr lang="nl-BE" sz="2700" dirty="0" smtClean="0"/>
          </a:p>
        </p:txBody>
      </p:sp>
      <p:pic>
        <p:nvPicPr>
          <p:cNvPr id="4098" name="Picture 2" descr="DSC_15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84" y="3629535"/>
            <a:ext cx="2838468" cy="185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DSC_16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03" y="3629534"/>
            <a:ext cx="2737955" cy="185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DSC_15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626" y="6155008"/>
            <a:ext cx="1948455" cy="296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DSC_159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05" y="6155008"/>
            <a:ext cx="2096993" cy="309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1269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7100" y="254000"/>
            <a:ext cx="11150600" cy="1615743"/>
          </a:xfrm>
        </p:spPr>
        <p:txBody>
          <a:bodyPr/>
          <a:lstStyle/>
          <a:p>
            <a:r>
              <a:rPr lang="nl-BE" sz="6000" dirty="0"/>
              <a:t>Oefeningen </a:t>
            </a:r>
            <a:r>
              <a:rPr lang="nl-BE" sz="6000" dirty="0" smtClean="0">
                <a:solidFill>
                  <a:schemeClr val="tx2">
                    <a:lumMod val="10000"/>
                  </a:schemeClr>
                </a:solidFill>
              </a:rPr>
              <a:t>&gt;6m </a:t>
            </a:r>
            <a:r>
              <a:rPr lang="nl-BE" sz="6000" dirty="0" err="1">
                <a:solidFill>
                  <a:schemeClr val="tx2">
                    <a:lumMod val="10000"/>
                  </a:schemeClr>
                </a:solidFill>
              </a:rPr>
              <a:t>post-op</a:t>
            </a:r>
            <a:endParaRPr lang="nl-BE" sz="60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27100" y="1675831"/>
            <a:ext cx="11150600" cy="6083300"/>
          </a:xfrm>
        </p:spPr>
        <p:txBody>
          <a:bodyPr/>
          <a:lstStyle/>
          <a:p>
            <a:r>
              <a:rPr lang="nl-BE" sz="4000" dirty="0" err="1" smtClean="0"/>
              <a:t>Sportspecifieke</a:t>
            </a:r>
            <a:r>
              <a:rPr lang="nl-BE" sz="4000" dirty="0" smtClean="0"/>
              <a:t> oefeningen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sz="3000" dirty="0" smtClean="0"/>
              <a:t>Vaak niet van toepassing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nl-BE" sz="3000" dirty="0"/>
          </a:p>
          <a:p>
            <a:pPr lvl="1">
              <a:buFont typeface="Courier New" panose="02070309020205020404" pitchFamily="49" charset="0"/>
              <a:buChar char="o"/>
            </a:pPr>
            <a:endParaRPr lang="nl-BE" sz="3000" dirty="0"/>
          </a:p>
        </p:txBody>
      </p:sp>
    </p:spTree>
    <p:extLst>
      <p:ext uri="{BB962C8B-B14F-4D97-AF65-F5344CB8AC3E}">
        <p14:creationId xmlns:p14="http://schemas.microsoft.com/office/powerpoint/2010/main" val="28227914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Conclusion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Greater</a:t>
            </a:r>
            <a:r>
              <a:rPr lang="nl-NL" dirty="0" smtClean="0"/>
              <a:t> </a:t>
            </a:r>
            <a:r>
              <a:rPr lang="nl-NL" dirty="0" err="1" smtClean="0"/>
              <a:t>trochanter</a:t>
            </a:r>
            <a:r>
              <a:rPr lang="nl-NL" dirty="0" smtClean="0"/>
              <a:t> </a:t>
            </a:r>
            <a:r>
              <a:rPr lang="nl-NL" dirty="0" err="1" smtClean="0"/>
              <a:t>pain</a:t>
            </a:r>
            <a:r>
              <a:rPr lang="nl-NL" dirty="0" smtClean="0"/>
              <a:t> </a:t>
            </a:r>
            <a:r>
              <a:rPr lang="nl-NL" dirty="0" err="1" smtClean="0"/>
              <a:t>syndrome</a:t>
            </a:r>
            <a:r>
              <a:rPr lang="nl-NL" dirty="0" smtClean="0"/>
              <a:t>: </a:t>
            </a:r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only</a:t>
            </a:r>
            <a:r>
              <a:rPr lang="nl-NL" dirty="0" smtClean="0"/>
              <a:t> bursitis</a:t>
            </a:r>
          </a:p>
          <a:p>
            <a:r>
              <a:rPr lang="nl-NL" dirty="0" err="1" smtClean="0"/>
              <a:t>Abductorcuff</a:t>
            </a:r>
            <a:r>
              <a:rPr lang="nl-NL" dirty="0" smtClean="0"/>
              <a:t> </a:t>
            </a:r>
            <a:r>
              <a:rPr lang="nl-NL" dirty="0" err="1" smtClean="0"/>
              <a:t>tendinopathy</a:t>
            </a:r>
            <a:r>
              <a:rPr lang="nl-NL" dirty="0" smtClean="0"/>
              <a:t>:</a:t>
            </a:r>
          </a:p>
          <a:p>
            <a:pPr lvl="1"/>
            <a:r>
              <a:rPr lang="nl-NL" dirty="0" smtClean="0"/>
              <a:t>Tendinitis – </a:t>
            </a:r>
            <a:r>
              <a:rPr lang="nl-NL" dirty="0" err="1" smtClean="0"/>
              <a:t>partial</a:t>
            </a:r>
            <a:r>
              <a:rPr lang="nl-NL" dirty="0" smtClean="0"/>
              <a:t> (</a:t>
            </a:r>
            <a:r>
              <a:rPr lang="nl-NL" dirty="0" err="1" smtClean="0"/>
              <a:t>articular</a:t>
            </a:r>
            <a:r>
              <a:rPr lang="nl-NL" dirty="0" smtClean="0"/>
              <a:t>) </a:t>
            </a:r>
            <a:r>
              <a:rPr lang="nl-NL" dirty="0" err="1" smtClean="0"/>
              <a:t>tear</a:t>
            </a:r>
            <a:r>
              <a:rPr lang="nl-NL" dirty="0" smtClean="0"/>
              <a:t> – full </a:t>
            </a:r>
            <a:r>
              <a:rPr lang="nl-NL" dirty="0" err="1" smtClean="0"/>
              <a:t>thickness</a:t>
            </a:r>
            <a:r>
              <a:rPr lang="nl-NL" dirty="0" smtClean="0"/>
              <a:t> </a:t>
            </a:r>
            <a:r>
              <a:rPr lang="nl-NL" dirty="0" err="1" smtClean="0"/>
              <a:t>tear</a:t>
            </a:r>
            <a:endParaRPr lang="nl-NL" dirty="0" smtClean="0"/>
          </a:p>
          <a:p>
            <a:r>
              <a:rPr lang="nl-NL" dirty="0" smtClean="0"/>
              <a:t>Diagnosis: </a:t>
            </a:r>
            <a:r>
              <a:rPr lang="nl-NL" dirty="0" err="1" smtClean="0"/>
              <a:t>clinical</a:t>
            </a:r>
            <a:r>
              <a:rPr lang="nl-NL" dirty="0" smtClean="0"/>
              <a:t> </a:t>
            </a:r>
            <a:r>
              <a:rPr lang="nl-NL" dirty="0" err="1" smtClean="0"/>
              <a:t>investigation</a:t>
            </a:r>
            <a:r>
              <a:rPr lang="nl-NL" dirty="0" smtClean="0"/>
              <a:t> + MRI</a:t>
            </a:r>
          </a:p>
          <a:p>
            <a:pPr lvl="1"/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 descr="Schermafbeelding 2015-11-27 om 20.06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8" t="71163" r="11886" b="7674"/>
          <a:stretch/>
        </p:blipFill>
        <p:spPr>
          <a:xfrm>
            <a:off x="4299782" y="7265876"/>
            <a:ext cx="4517493" cy="43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799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Conclusion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Good</a:t>
            </a:r>
            <a:r>
              <a:rPr lang="nl-NL" dirty="0" smtClean="0"/>
              <a:t> </a:t>
            </a:r>
            <a:r>
              <a:rPr lang="nl-NL" dirty="0" err="1" smtClean="0"/>
              <a:t>indication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surgical</a:t>
            </a:r>
            <a:r>
              <a:rPr lang="nl-NL" dirty="0" smtClean="0"/>
              <a:t> </a:t>
            </a:r>
            <a:r>
              <a:rPr lang="nl-NL" dirty="0" err="1" smtClean="0"/>
              <a:t>repair</a:t>
            </a:r>
            <a:r>
              <a:rPr lang="nl-NL" dirty="0" smtClean="0"/>
              <a:t>	</a:t>
            </a:r>
          </a:p>
          <a:p>
            <a:pPr lvl="1"/>
            <a:r>
              <a:rPr lang="nl-NL" sz="2800" dirty="0" err="1" smtClean="0"/>
              <a:t>Clinical</a:t>
            </a:r>
            <a:r>
              <a:rPr lang="nl-NL" sz="2800" dirty="0" smtClean="0"/>
              <a:t> </a:t>
            </a:r>
            <a:r>
              <a:rPr lang="nl-NL" sz="2800" dirty="0" err="1" smtClean="0"/>
              <a:t>investigation</a:t>
            </a:r>
            <a:r>
              <a:rPr lang="nl-NL" sz="2800" dirty="0" smtClean="0"/>
              <a:t>:</a:t>
            </a:r>
          </a:p>
          <a:p>
            <a:pPr lvl="2"/>
            <a:r>
              <a:rPr lang="nl-NL" sz="2000" dirty="0" err="1" smtClean="0"/>
              <a:t>Tenderness</a:t>
            </a:r>
            <a:r>
              <a:rPr lang="nl-NL" sz="2000" dirty="0" smtClean="0"/>
              <a:t> at </a:t>
            </a:r>
            <a:r>
              <a:rPr lang="nl-NL" sz="2000" dirty="0" err="1" smtClean="0"/>
              <a:t>palpation</a:t>
            </a:r>
            <a:endParaRPr lang="nl-NL" sz="2000" dirty="0" smtClean="0"/>
          </a:p>
          <a:p>
            <a:pPr lvl="2"/>
            <a:r>
              <a:rPr lang="nl-NL" sz="2000" dirty="0" err="1" smtClean="0"/>
              <a:t>Loss</a:t>
            </a:r>
            <a:r>
              <a:rPr lang="nl-NL" sz="2000" dirty="0" smtClean="0"/>
              <a:t> of </a:t>
            </a:r>
            <a:r>
              <a:rPr lang="nl-NL" sz="2000" dirty="0" err="1" smtClean="0"/>
              <a:t>abductor</a:t>
            </a:r>
            <a:r>
              <a:rPr lang="nl-NL" sz="2000" dirty="0" smtClean="0"/>
              <a:t> </a:t>
            </a:r>
            <a:r>
              <a:rPr lang="nl-NL" sz="2000" dirty="0" err="1" smtClean="0"/>
              <a:t>strength</a:t>
            </a:r>
            <a:endParaRPr lang="nl-NL" sz="2000" dirty="0" smtClean="0"/>
          </a:p>
          <a:p>
            <a:pPr lvl="1"/>
            <a:r>
              <a:rPr lang="nl-NL" sz="2800" dirty="0" err="1" smtClean="0"/>
              <a:t>Confirmed</a:t>
            </a:r>
            <a:r>
              <a:rPr lang="nl-NL" sz="2800" dirty="0" smtClean="0"/>
              <a:t> on MRI</a:t>
            </a:r>
          </a:p>
          <a:p>
            <a:pPr lvl="1"/>
            <a:r>
              <a:rPr lang="nl-NL" sz="2800" dirty="0" err="1" smtClean="0"/>
              <a:t>Exclude</a:t>
            </a:r>
            <a:r>
              <a:rPr lang="nl-NL" sz="2800" dirty="0" smtClean="0"/>
              <a:t> </a:t>
            </a:r>
            <a:r>
              <a:rPr lang="nl-NL" sz="2800" dirty="0" err="1" smtClean="0"/>
              <a:t>other</a:t>
            </a:r>
            <a:r>
              <a:rPr lang="nl-NL" sz="2800" dirty="0" smtClean="0"/>
              <a:t> </a:t>
            </a:r>
            <a:r>
              <a:rPr lang="nl-NL" sz="2800" dirty="0" err="1" smtClean="0"/>
              <a:t>pathologies</a:t>
            </a:r>
            <a:r>
              <a:rPr lang="nl-NL" sz="2800" dirty="0" smtClean="0"/>
              <a:t> (FAI, </a:t>
            </a:r>
            <a:r>
              <a:rPr lang="nl-NL" sz="2800" dirty="0" err="1" smtClean="0"/>
              <a:t>coxathrosis</a:t>
            </a:r>
            <a:r>
              <a:rPr lang="nl-NL" sz="2800" dirty="0" smtClean="0"/>
              <a:t>, …)</a:t>
            </a:r>
          </a:p>
          <a:p>
            <a:pPr marL="508000" lvl="1" indent="0">
              <a:buNone/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6070581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External snapping hip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7100" y="2781300"/>
            <a:ext cx="9118577" cy="6083300"/>
          </a:xfrm>
        </p:spPr>
        <p:txBody>
          <a:bodyPr/>
          <a:lstStyle/>
          <a:p>
            <a:pPr marL="889000" eaLnBrk="1" hangingPunct="1">
              <a:defRPr/>
            </a:pPr>
            <a:r>
              <a:rPr lang="nl-BE" dirty="0" smtClean="0"/>
              <a:t>Fascia jumps over greater trochanter</a:t>
            </a:r>
          </a:p>
          <a:p>
            <a:pPr marL="889000" eaLnBrk="1" hangingPunct="1">
              <a:defRPr/>
            </a:pPr>
            <a:r>
              <a:rPr lang="nl-BE" dirty="0" smtClean="0"/>
              <a:t>Somethimes visible, audible click</a:t>
            </a:r>
          </a:p>
          <a:p>
            <a:pPr marL="889000" eaLnBrk="1" hangingPunct="1">
              <a:defRPr/>
            </a:pPr>
            <a:r>
              <a:rPr lang="nl-BE" dirty="0" smtClean="0"/>
              <a:t>Ethiology: low muscle belly of tensor fascia, lateralised greater trochanter, ...</a:t>
            </a:r>
          </a:p>
          <a:p>
            <a:pPr marL="889000" eaLnBrk="1" hangingPunct="1">
              <a:defRPr/>
            </a:pPr>
            <a:r>
              <a:rPr lang="nl-BE" dirty="0" smtClean="0"/>
              <a:t>Often asymptomatic</a:t>
            </a:r>
          </a:p>
          <a:p>
            <a:pPr marL="889000" eaLnBrk="1" hangingPunct="1">
              <a:defRPr/>
            </a:pPr>
            <a:r>
              <a:rPr lang="nl-BE" dirty="0" smtClean="0"/>
              <a:t>Possible cause of trochanteric bursitis</a:t>
            </a:r>
          </a:p>
        </p:txBody>
      </p:sp>
      <p:pic>
        <p:nvPicPr>
          <p:cNvPr id="25603" name="Picture 1" descr="external snapping 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43" y="3553250"/>
            <a:ext cx="3137734" cy="350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941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Conclusion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Less</a:t>
            </a:r>
            <a:r>
              <a:rPr lang="nl-NL" dirty="0" smtClean="0"/>
              <a:t> </a:t>
            </a:r>
            <a:r>
              <a:rPr lang="nl-NL" dirty="0" err="1" smtClean="0"/>
              <a:t>pain</a:t>
            </a:r>
            <a:r>
              <a:rPr lang="nl-NL" dirty="0" smtClean="0"/>
              <a:t> </a:t>
            </a:r>
          </a:p>
          <a:p>
            <a:r>
              <a:rPr lang="nl-BE" dirty="0"/>
              <a:t>M</a:t>
            </a:r>
            <a:r>
              <a:rPr lang="nl-NL" dirty="0" err="1" smtClean="0"/>
              <a:t>ore</a:t>
            </a:r>
            <a:r>
              <a:rPr lang="nl-NL" dirty="0" smtClean="0"/>
              <a:t> </a:t>
            </a:r>
            <a:r>
              <a:rPr lang="nl-NL" dirty="0" err="1" smtClean="0"/>
              <a:t>function</a:t>
            </a:r>
            <a:r>
              <a:rPr lang="nl-NL" dirty="0" smtClean="0"/>
              <a:t> </a:t>
            </a:r>
            <a:r>
              <a:rPr lang="mr-IN" dirty="0" smtClean="0"/>
              <a:t>–</a:t>
            </a:r>
            <a:r>
              <a:rPr lang="nl-NL" dirty="0" smtClean="0"/>
              <a:t> no </a:t>
            </a:r>
            <a:r>
              <a:rPr lang="nl-NL" dirty="0" err="1" smtClean="0"/>
              <a:t>normal</a:t>
            </a:r>
            <a:r>
              <a:rPr lang="nl-NL" dirty="0" smtClean="0"/>
              <a:t> hip</a:t>
            </a:r>
          </a:p>
          <a:p>
            <a:pPr lvl="1"/>
            <a:r>
              <a:rPr lang="nl-NL" dirty="0" smtClean="0"/>
              <a:t>Climbing </a:t>
            </a:r>
            <a:r>
              <a:rPr lang="nl-NL" dirty="0" err="1" smtClean="0"/>
              <a:t>stairs</a:t>
            </a:r>
            <a:r>
              <a:rPr lang="nl-NL" dirty="0" smtClean="0"/>
              <a:t>, </a:t>
            </a:r>
            <a:r>
              <a:rPr lang="nl-NL" dirty="0" err="1" smtClean="0"/>
              <a:t>walking</a:t>
            </a:r>
            <a:endParaRPr lang="nl-NL" dirty="0" smtClean="0"/>
          </a:p>
          <a:p>
            <a:r>
              <a:rPr lang="nl-NL" dirty="0" err="1" smtClean="0"/>
              <a:t>Sleeping</a:t>
            </a:r>
            <a:r>
              <a:rPr lang="nl-NL" dirty="0" smtClean="0"/>
              <a:t> on the side </a:t>
            </a:r>
            <a:r>
              <a:rPr lang="nl-NL" dirty="0" err="1" smtClean="0"/>
              <a:t>sometimes</a:t>
            </a:r>
            <a:r>
              <a:rPr lang="nl-NL" dirty="0" smtClean="0"/>
              <a:t> </a:t>
            </a:r>
            <a:r>
              <a:rPr lang="nl-NL" dirty="0" err="1" smtClean="0"/>
              <a:t>painfull</a:t>
            </a:r>
            <a:endParaRPr lang="nl-NL" dirty="0" smtClean="0"/>
          </a:p>
          <a:p>
            <a:r>
              <a:rPr lang="nl-NL" dirty="0" err="1" smtClean="0"/>
              <a:t>Adaptations</a:t>
            </a:r>
            <a:r>
              <a:rPr lang="nl-NL" dirty="0" smtClean="0"/>
              <a:t>: </a:t>
            </a:r>
            <a:r>
              <a:rPr lang="nl-NL" dirty="0" err="1" smtClean="0"/>
              <a:t>nordic</a:t>
            </a:r>
            <a:r>
              <a:rPr lang="nl-NL" dirty="0" smtClean="0"/>
              <a:t> </a:t>
            </a:r>
            <a:r>
              <a:rPr lang="nl-NL" dirty="0" err="1" smtClean="0"/>
              <a:t>walking</a:t>
            </a:r>
            <a:r>
              <a:rPr lang="nl-NL" dirty="0" smtClean="0"/>
              <a:t>, </a:t>
            </a:r>
            <a:r>
              <a:rPr lang="nl-NL" dirty="0" err="1" smtClean="0"/>
              <a:t>bicycle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60555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Conclusion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Patients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patience</a:t>
            </a:r>
          </a:p>
          <a:p>
            <a:r>
              <a:rPr lang="nl-NL" dirty="0" err="1"/>
              <a:t>R</a:t>
            </a:r>
            <a:r>
              <a:rPr lang="nl-NL" dirty="0" err="1" smtClean="0"/>
              <a:t>ealistic</a:t>
            </a:r>
            <a:r>
              <a:rPr lang="nl-NL" dirty="0" smtClean="0"/>
              <a:t> </a:t>
            </a:r>
            <a:r>
              <a:rPr lang="nl-NL" dirty="0" err="1" smtClean="0"/>
              <a:t>expectations</a:t>
            </a:r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96395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Schermafbeelding 2018-09-24 om 23.24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1396999"/>
            <a:ext cx="12660956" cy="625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383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Trochanteric bursitis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0" y="2035387"/>
            <a:ext cx="11050270" cy="6758094"/>
          </a:xfrm>
        </p:spPr>
        <p:txBody>
          <a:bodyPr/>
          <a:lstStyle/>
          <a:p>
            <a:pPr lvl="1">
              <a:defRPr/>
            </a:pPr>
            <a:r>
              <a:rPr lang="en-US" sz="2800" dirty="0" smtClean="0"/>
              <a:t>Inflammation of bursa </a:t>
            </a:r>
            <a:r>
              <a:rPr lang="en-US" sz="2800" dirty="0" err="1" smtClean="0"/>
              <a:t>trochanterica</a:t>
            </a:r>
            <a:endParaRPr lang="en-US" sz="2800" dirty="0" smtClean="0"/>
          </a:p>
          <a:p>
            <a:pPr lvl="1">
              <a:defRPr/>
            </a:pPr>
            <a:r>
              <a:rPr lang="en-US" sz="2800" dirty="0" smtClean="0"/>
              <a:t>Symptoms:</a:t>
            </a:r>
          </a:p>
          <a:p>
            <a:pPr lvl="2">
              <a:defRPr/>
            </a:pPr>
            <a:r>
              <a:rPr lang="en-US" sz="2800" dirty="0" smtClean="0"/>
              <a:t>Pain lateral of the hip</a:t>
            </a:r>
          </a:p>
          <a:p>
            <a:pPr lvl="2">
              <a:defRPr/>
            </a:pPr>
            <a:r>
              <a:rPr lang="en-US" sz="2800" dirty="0" smtClean="0"/>
              <a:t>Pain after </a:t>
            </a:r>
            <a:r>
              <a:rPr lang="en-US" sz="2800" dirty="0" err="1" smtClean="0"/>
              <a:t>excercise</a:t>
            </a:r>
            <a:endParaRPr lang="en-US" sz="2800" dirty="0" smtClean="0"/>
          </a:p>
          <a:p>
            <a:pPr lvl="2">
              <a:defRPr/>
            </a:pPr>
            <a:r>
              <a:rPr lang="en-US" sz="2800" dirty="0" smtClean="0"/>
              <a:t>Local tenderness on palpation</a:t>
            </a:r>
          </a:p>
          <a:p>
            <a:pPr lvl="1">
              <a:defRPr/>
            </a:pPr>
            <a:r>
              <a:rPr lang="en-US" sz="2800" dirty="0" smtClean="0"/>
              <a:t>Causes:</a:t>
            </a:r>
          </a:p>
          <a:p>
            <a:pPr lvl="2">
              <a:defRPr/>
            </a:pPr>
            <a:r>
              <a:rPr lang="en-US" sz="2800" dirty="0" smtClean="0"/>
              <a:t>Direct impact</a:t>
            </a:r>
          </a:p>
          <a:p>
            <a:pPr lvl="2">
              <a:defRPr/>
            </a:pPr>
            <a:r>
              <a:rPr lang="en-US" sz="2800" dirty="0" smtClean="0"/>
              <a:t>Overuse ?</a:t>
            </a:r>
          </a:p>
          <a:p>
            <a:pPr lvl="1">
              <a:defRPr/>
            </a:pPr>
            <a:endParaRPr lang="en-US" dirty="0" smtClean="0"/>
          </a:p>
        </p:txBody>
      </p:sp>
      <p:pic>
        <p:nvPicPr>
          <p:cNvPr id="26627" name="Picture 3" descr="pijn bur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4" t="-258" r="48929" b="7790"/>
          <a:stretch>
            <a:fillRect/>
          </a:stretch>
        </p:blipFill>
        <p:spPr bwMode="auto">
          <a:xfrm>
            <a:off x="7006289" y="2548129"/>
            <a:ext cx="2183142" cy="637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val met traumatische bursit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r="15303" b="10709"/>
          <a:stretch>
            <a:fillRect/>
          </a:stretch>
        </p:blipFill>
        <p:spPr bwMode="auto">
          <a:xfrm>
            <a:off x="9005952" y="2548129"/>
            <a:ext cx="3998848" cy="640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4119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dirty="0" smtClean="0"/>
              <a:t>Abductor cuff </a:t>
            </a:r>
            <a:r>
              <a:rPr lang="en-US" sz="6000" dirty="0" err="1" smtClean="0"/>
              <a:t>tendinopathy</a:t>
            </a:r>
            <a:endParaRPr lang="en-US" sz="6000" dirty="0" smtClean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7100" y="2781300"/>
            <a:ext cx="7820059" cy="6083300"/>
          </a:xfrm>
        </p:spPr>
        <p:txBody>
          <a:bodyPr/>
          <a:lstStyle/>
          <a:p>
            <a:pPr marL="889000" eaLnBrk="1" hangingPunct="1">
              <a:defRPr/>
            </a:pPr>
            <a:r>
              <a:rPr lang="nl-BE" sz="2800" dirty="0" smtClean="0"/>
              <a:t>Insertion tendinopathy of gluteus medius </a:t>
            </a:r>
            <a:r>
              <a:rPr lang="en-US" sz="2800" dirty="0" smtClean="0"/>
              <a:t>–</a:t>
            </a:r>
            <a:r>
              <a:rPr lang="nl-BE" sz="2800" dirty="0" smtClean="0"/>
              <a:t> minimus on trochanter</a:t>
            </a:r>
          </a:p>
          <a:p>
            <a:pPr marL="889000" eaLnBrk="1" hangingPunct="1">
              <a:defRPr/>
            </a:pPr>
            <a:r>
              <a:rPr lang="en-US" sz="2800" dirty="0" smtClean="0"/>
              <a:t>Tendon degeneration – inflammation (tendinitis) - partial thickness tear – full thickness tear</a:t>
            </a:r>
          </a:p>
          <a:p>
            <a:pPr marL="889000" eaLnBrk="1" hangingPunct="1">
              <a:defRPr/>
            </a:pPr>
            <a:r>
              <a:rPr lang="nl-BE" sz="2800" dirty="0" smtClean="0"/>
              <a:t>Causes:</a:t>
            </a:r>
          </a:p>
          <a:p>
            <a:pPr marL="1333500" lvl="1" eaLnBrk="1" hangingPunct="1">
              <a:defRPr/>
            </a:pPr>
            <a:r>
              <a:rPr lang="en-US" sz="2800" dirty="0" smtClean="0"/>
              <a:t>D</a:t>
            </a:r>
            <a:r>
              <a:rPr lang="nl-BE" sz="2800" dirty="0" smtClean="0"/>
              <a:t>egenerative</a:t>
            </a:r>
          </a:p>
          <a:p>
            <a:pPr marL="1333500" lvl="1" eaLnBrk="1" hangingPunct="1">
              <a:defRPr/>
            </a:pPr>
            <a:r>
              <a:rPr lang="en-US" sz="2800" dirty="0" smtClean="0"/>
              <a:t>After direct impact</a:t>
            </a:r>
            <a:endParaRPr lang="nl-BE" sz="2800" dirty="0" smtClean="0"/>
          </a:p>
          <a:p>
            <a:pPr marL="1333500" lvl="1" eaLnBrk="1" hangingPunct="1">
              <a:defRPr/>
            </a:pPr>
            <a:r>
              <a:rPr lang="nl-BE" sz="2800" dirty="0" smtClean="0"/>
              <a:t>After THP (anterolateral approach)</a:t>
            </a:r>
            <a:endParaRPr lang="en-US" sz="2800" dirty="0" smtClean="0"/>
          </a:p>
        </p:txBody>
      </p:sp>
      <p:pic>
        <p:nvPicPr>
          <p:cNvPr id="27651" name="Picture 3" descr="glut med ruptuu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59" y="3299955"/>
            <a:ext cx="4257641" cy="55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378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254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509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254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509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9100</TotalTime>
  <Words>1091</Words>
  <Application>Microsoft Macintosh PowerPoint</Application>
  <PresentationFormat>Aangepast</PresentationFormat>
  <Paragraphs>317</Paragraphs>
  <Slides>72</Slides>
  <Notes>1</Notes>
  <HiddenSlides>1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72</vt:i4>
      </vt:variant>
    </vt:vector>
  </HeadingPairs>
  <TitlesOfParts>
    <vt:vector size="74" baseType="lpstr">
      <vt:lpstr>White</vt:lpstr>
      <vt:lpstr>Image</vt:lpstr>
      <vt:lpstr>Abductorcuff repair</vt:lpstr>
      <vt:lpstr>PowerPoint-presentatie</vt:lpstr>
      <vt:lpstr>PowerPoint-presentatie</vt:lpstr>
      <vt:lpstr>Incidence</vt:lpstr>
      <vt:lpstr>Incidence</vt:lpstr>
      <vt:lpstr>GTPS: Differential diagnosis</vt:lpstr>
      <vt:lpstr>External snapping hip</vt:lpstr>
      <vt:lpstr>Trochanteric bursitis </vt:lpstr>
      <vt:lpstr>Abductor cuff tendinopathy</vt:lpstr>
      <vt:lpstr>Anatomy</vt:lpstr>
      <vt:lpstr>Anatomy</vt:lpstr>
      <vt:lpstr>Anatomy</vt:lpstr>
      <vt:lpstr>Anatomy</vt:lpstr>
      <vt:lpstr>Functional anatomy gluteus minimus: flexion hip</vt:lpstr>
      <vt:lpstr>Functional anatomy gluteus minimus: endorotation hip</vt:lpstr>
      <vt:lpstr>Functional anatomy gluteus minimus: anteversion</vt:lpstr>
      <vt:lpstr>Functional anatomy glut minimus + medius: abduction</vt:lpstr>
      <vt:lpstr>Functional anatomy glut min + max: pelvic balans</vt:lpstr>
      <vt:lpstr>Functional anatomy gluteus medius: abduction</vt:lpstr>
      <vt:lpstr>Functional anatomy glut med + min: pelvis horizontal</vt:lpstr>
      <vt:lpstr>Symptoms</vt:lpstr>
      <vt:lpstr>Clinical examination ?</vt:lpstr>
      <vt:lpstr>Clinical examination</vt:lpstr>
      <vt:lpstr>Clinical examination</vt:lpstr>
      <vt:lpstr>Clinical examination</vt:lpstr>
      <vt:lpstr>Standing RX pelvis </vt:lpstr>
      <vt:lpstr>RX hip F/ P /Dunn</vt:lpstr>
      <vt:lpstr>Echography</vt:lpstr>
      <vt:lpstr>MRI pelvis</vt:lpstr>
      <vt:lpstr>MRI pelvis</vt:lpstr>
      <vt:lpstr>Conservative treatment</vt:lpstr>
      <vt:lpstr>Conservative treatment</vt:lpstr>
      <vt:lpstr>Conservative treatment</vt:lpstr>
      <vt:lpstr>Operative treatment</vt:lpstr>
      <vt:lpstr>Open primary repair</vt:lpstr>
      <vt:lpstr>Open primary repair</vt:lpstr>
      <vt:lpstr>Open primary repair</vt:lpstr>
      <vt:lpstr>Open primary repair</vt:lpstr>
      <vt:lpstr>Open primary repair</vt:lpstr>
      <vt:lpstr>Open primary repair</vt:lpstr>
      <vt:lpstr>Open primary repair</vt:lpstr>
      <vt:lpstr>Open primary repair</vt:lpstr>
      <vt:lpstr>Open primary repair</vt:lpstr>
      <vt:lpstr>Open primary repair</vt:lpstr>
      <vt:lpstr>Open primary repair</vt:lpstr>
      <vt:lpstr>Open primary repair</vt:lpstr>
      <vt:lpstr>Endoscopic repair</vt:lpstr>
      <vt:lpstr>Transposition: Gluteus maximus transfert</vt:lpstr>
      <vt:lpstr>Transposition: gluteus max transfert (Whiteside)</vt:lpstr>
      <vt:lpstr>Transposition: gluteus max transfert (Whiteside)</vt:lpstr>
      <vt:lpstr>Transposition: gluteus max transfert (Whiteside)</vt:lpstr>
      <vt:lpstr>Transposition: gluteus max transfert (Whiteside)</vt:lpstr>
      <vt:lpstr>Transposition: gluteus max transfert (Whiteside)</vt:lpstr>
      <vt:lpstr>Transposition: gluteus max transfert (Whiteside)</vt:lpstr>
      <vt:lpstr>Transposition: vastus lateralis transfert</vt:lpstr>
      <vt:lpstr>Augmentation</vt:lpstr>
      <vt:lpstr>Abductorcuff + THA</vt:lpstr>
      <vt:lpstr>Postoperative </vt:lpstr>
      <vt:lpstr>Postop rehab </vt:lpstr>
      <vt:lpstr>Postop rehab </vt:lpstr>
      <vt:lpstr>Doelstellingen</vt:lpstr>
      <vt:lpstr>PowerPoint-presentatie</vt:lpstr>
      <vt:lpstr>Oefeningen 0-6w post-op</vt:lpstr>
      <vt:lpstr>Oefeningen 0-6w post-op</vt:lpstr>
      <vt:lpstr>Oefeningen 6w-3m post-op </vt:lpstr>
      <vt:lpstr>Oefeningen 3m-6m post-op</vt:lpstr>
      <vt:lpstr>Oefeningen &gt;6m post-op</vt:lpstr>
      <vt:lpstr>Conclusion</vt:lpstr>
      <vt:lpstr>Conclusion</vt:lpstr>
      <vt:lpstr>Conclusion</vt:lpstr>
      <vt:lpstr>Conclusion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Abductorcuff herstel</dc:title>
  <cp:lastModifiedBy>Jan Myncke</cp:lastModifiedBy>
  <cp:revision>99</cp:revision>
  <dcterms:modified xsi:type="dcterms:W3CDTF">2018-10-22T16:54:07Z</dcterms:modified>
</cp:coreProperties>
</file>